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8" r:id="rId2"/>
    <p:sldId id="285" r:id="rId3"/>
    <p:sldId id="303" r:id="rId4"/>
    <p:sldId id="305" r:id="rId5"/>
    <p:sldId id="301" r:id="rId6"/>
    <p:sldId id="302" r:id="rId7"/>
    <p:sldId id="300" r:id="rId8"/>
    <p:sldId id="304" r:id="rId9"/>
    <p:sldId id="290" r:id="rId10"/>
    <p:sldId id="289" r:id="rId11"/>
    <p:sldId id="286" r:id="rId12"/>
    <p:sldId id="306" r:id="rId13"/>
    <p:sldId id="288" r:id="rId14"/>
    <p:sldId id="291" r:id="rId15"/>
    <p:sldId id="29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3502"/>
  </p:normalViewPr>
  <p:slideViewPr>
    <p:cSldViewPr snapToGrid="0" snapToObjects="1">
      <p:cViewPr varScale="1">
        <p:scale>
          <a:sx n="93" d="100"/>
          <a:sy n="93" d="100"/>
        </p:scale>
        <p:origin x="224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CD418-26D0-4248-9EBC-427381EB03B6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87A07-F240-D140-983A-A458EDFE6B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729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227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3903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3318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6603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643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4836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2129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0113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759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5453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758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5005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4335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6241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30CA93-5195-4287-ADC4-409B4847C2DB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2314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0494FB6-14C5-4C47-928D-2C9D4DC95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2AA94D3-FBB5-CD44-914D-CF78343FA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A6277C-308D-994D-B6E4-AB00A6D4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920AA63-CF87-3C4B-BB17-083D8925D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CC3B5D2-9C70-9B41-BECC-33A66242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114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817A33-0D2B-514F-8FB7-AA0B903F4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50C218D-0899-7E46-A6EB-9AED036C9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B57955-CDE6-D746-A2A5-E66EA755F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86E5B6-8C4E-9142-8235-47F2E573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E1A2E0D-DC76-5546-9619-B0185ACA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54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3B90DE-A446-894B-A692-A54E754B51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E2A9D2D-1712-444B-BBFB-B8F654349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A01E414-87CC-4143-B8C9-F7F288BD6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8E64EE-9F7E-C647-B2DB-4CFDC1AEC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F7694B8-91EC-EF4B-8D18-E337E55D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16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712DB7-BD79-DC4F-8C7A-9FAC3A07B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F192C9-D967-4E4D-9E2C-2042CC484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8D07ECF-FCD7-544B-BA8A-A4812998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CE33DD-79A7-3E40-B22F-AD568D9C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E81853-D0DC-7A4F-A4C8-E6FA357D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054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E2A24B-8942-F643-AEC6-D37EF5D59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4F7A4D6-6614-C849-A19F-5055E3F41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F5A7A98-53D8-D941-BF8E-52A45297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ADAA81C-A32F-0B4B-8A7B-AAA59A273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D4C4D0F-B86B-B949-A51A-7A8DB583B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9967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3D8D0E-6B56-A143-9644-5BA2CFA25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D5B27C-A43A-4E46-8BED-0D341B5306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B92DF1D-FC44-2F45-9E05-D58E298F7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773140D-B567-DE40-99F2-4E27F1636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D5E6FF-EC98-4F4C-AD71-87376282E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81CC41E-7247-444E-A23A-2DA31F7C4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34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C14D8B-BF21-9140-9E1A-87B8E510A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687CD74-6987-9D44-8084-BB1BA4D96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6D8DB7B-23BE-8A46-9EEA-1A86D9F1C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B8BD317B-0FB1-DE4E-B5A4-C6A404C98D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6947D1-C49C-9D41-A512-C15981316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06D1D06-6826-1D44-8A67-A6A169235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0BFC6D4-0659-4342-90FF-A42113043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75A3CB3-4CDE-7A4C-94FF-B9A5373AE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979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B2CACD-4F24-1C4E-9E6E-9ADBDC2F4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66D6B43-D274-9441-8913-AB3307AF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46E6C3B-33BB-F24B-8DD2-08B38E2A1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D4CE09B-5E18-0A44-A308-1768B0A2B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110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A9BC0E22-9DB1-FE46-95FD-EC2ABA9D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58D07A3-DDED-5540-959B-899DF12DA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2DFA14E-C7A1-3A47-9C3F-AC58CC58E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42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95C155F-1342-2B4A-BBA7-2E8C67BF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937EB9A-73AE-C748-9997-0CCC922F3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8DA8D98-87C5-0541-98C7-13B42B9CF3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33B7064-8155-8D42-BD96-A437C0E8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08CE459-D7DF-6D4B-98F8-3AF0FC75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138FE68-D5BA-C047-A0BB-7B6E597EE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471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9EC807-D3C4-C240-A557-92780B07B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35FD04-918B-2B40-A5FC-E93531552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F9F840D-5E17-E742-9510-9693A7FEDE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20C188-D782-734E-B187-6FD0FD45D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FC931A-7FEF-664F-AEBA-D6E0F62D9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382605-EF89-1140-A7AD-A245BF081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829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B545C4D6-F3C5-914D-B80D-66146636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8210270-3410-0840-B6D4-032021A05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CEDB8-C78E-1943-B6F3-641643127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0ABF0-56A6-EC46-B355-B06D5EFD9D8E}" type="datetimeFigureOut">
              <a:rPr lang="it-IT" smtClean="0"/>
              <a:t>19/12/20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B6DA12-80C9-624C-955B-D029F4A63D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9EC401-D2E2-7246-A78D-1EBE1EE6EF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67762-B25A-104A-85EF-8BAE565F4A7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775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hyperlink" Target="mailto:giada.mastrogiorgio@gmail.come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-609600" y="2514600"/>
            <a:ext cx="11893266" cy="26416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6" name="CasellaDiTesto 5"/>
          <p:cNvSpPr txBox="1"/>
          <p:nvPr/>
        </p:nvSpPr>
        <p:spPr>
          <a:xfrm>
            <a:off x="265539" y="2557140"/>
            <a:ext cx="10877266" cy="1918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867" b="1" dirty="0">
                <a:solidFill>
                  <a:schemeClr val="bg1"/>
                </a:solidFill>
                <a:latin typeface="Century Gothic" panose="020B0502020202020204" pitchFamily="34" charset="0"/>
              </a:rPr>
              <a:t>Puericultura e diverse culture </a:t>
            </a:r>
            <a:r>
              <a:rPr lang="it-IT" sz="6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(Corso AVANZATO)</a:t>
            </a:r>
          </a:p>
        </p:txBody>
      </p:sp>
      <p:cxnSp>
        <p:nvCxnSpPr>
          <p:cNvPr id="8" name="Connettore 4 7"/>
          <p:cNvCxnSpPr/>
          <p:nvPr/>
        </p:nvCxnSpPr>
        <p:spPr>
          <a:xfrm rot="16200000" flipH="1">
            <a:off x="7824699" y="3024099"/>
            <a:ext cx="7213600" cy="911403"/>
          </a:xfrm>
          <a:prstGeom prst="bentConnector3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4 11"/>
          <p:cNvCxnSpPr/>
          <p:nvPr/>
        </p:nvCxnSpPr>
        <p:spPr>
          <a:xfrm rot="16200000" flipH="1">
            <a:off x="-2850183" y="3024099"/>
            <a:ext cx="7213600" cy="911403"/>
          </a:xfrm>
          <a:prstGeom prst="bentConnector3">
            <a:avLst>
              <a:gd name="adj1" fmla="val 80986"/>
            </a:avLst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4 12"/>
          <p:cNvCxnSpPr/>
          <p:nvPr/>
        </p:nvCxnSpPr>
        <p:spPr>
          <a:xfrm rot="10800000" flipV="1">
            <a:off x="0" y="5593370"/>
            <a:ext cx="12903200" cy="579704"/>
          </a:xfrm>
          <a:prstGeom prst="bentConnector3">
            <a:avLst>
              <a:gd name="adj1" fmla="val 50000"/>
            </a:avLst>
          </a:prstGeom>
          <a:ln w="28575">
            <a:solidFill>
              <a:srgbClr val="098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055"/>
            <a:ext cx="7547545" cy="199696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934" y="5794136"/>
            <a:ext cx="1599448" cy="757878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D5B0571B-836A-7146-9F28-6CA249C7BCC9}"/>
              </a:ext>
            </a:extLst>
          </p:cNvPr>
          <p:cNvSpPr txBox="1"/>
          <p:nvPr/>
        </p:nvSpPr>
        <p:spPr>
          <a:xfrm>
            <a:off x="1244731" y="5117027"/>
            <a:ext cx="345639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dirty="0">
                <a:latin typeface="Century Gothic" panose="020B0502020202020204" pitchFamily="34" charset="0"/>
              </a:rPr>
              <a:t>Giada Mastrogiorgio</a:t>
            </a:r>
          </a:p>
          <a:p>
            <a:r>
              <a:rPr lang="it-IT" sz="1600" dirty="0">
                <a:latin typeface="Century Gothic" panose="020B0502020202020204" pitchFamily="34" charset="0"/>
              </a:rPr>
              <a:t>Psicologa e psicoterapeuta</a:t>
            </a:r>
          </a:p>
          <a:p>
            <a:endParaRPr lang="it-IT" sz="1600" dirty="0">
              <a:latin typeface="Century Gothic" panose="020B0502020202020204" pitchFamily="34" charset="0"/>
            </a:endParaRPr>
          </a:p>
          <a:p>
            <a:r>
              <a:rPr lang="it-IT" sz="1600" dirty="0">
                <a:latin typeface="Century Gothic" panose="020B0502020202020204" pitchFamily="34" charset="0"/>
                <a:hlinkClick r:id="rId5"/>
              </a:rPr>
              <a:t>giada.mastrogiorgio@gmail.com</a:t>
            </a:r>
            <a:endParaRPr lang="it-IT" sz="1600" dirty="0">
              <a:latin typeface="Century Gothic" panose="020B0502020202020204" pitchFamily="34" charset="0"/>
            </a:endParaRPr>
          </a:p>
          <a:p>
            <a:endParaRPr lang="it-IT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0EF49F80-F8BC-A946-9420-03D9CE50F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511" y="5175871"/>
            <a:ext cx="923221" cy="923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3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047116" y="443744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PUERICULTURA: RAPPRESENTAZIONI DEL BAMBINO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5AC8320D-2870-204F-AB5E-613941EC0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2136" y="4002098"/>
            <a:ext cx="5083464" cy="252574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9D634A2-467E-8F45-9EFC-2344054281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99" y="1166605"/>
            <a:ext cx="3940232" cy="283549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DF28C17-93F1-B64D-AFBF-D3B36D363652}"/>
              </a:ext>
            </a:extLst>
          </p:cNvPr>
          <p:cNvSpPr txBox="1"/>
          <p:nvPr/>
        </p:nvSpPr>
        <p:spPr>
          <a:xfrm>
            <a:off x="5254567" y="1622040"/>
            <a:ext cx="6248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/>
              <a:t>Il bambino esiste già prima di nascere con RAPPRESENTAZIONI della sua identità, della sua origine, delle modalità del suo sviluppo, dei suoi bisogni, dei suoi legami con la famiglia… </a:t>
            </a:r>
          </a:p>
          <a:p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970A9F2-257D-D443-9DC9-CBEE85E2CBE5}"/>
              </a:ext>
            </a:extLst>
          </p:cNvPr>
          <p:cNvSpPr txBox="1"/>
          <p:nvPr/>
        </p:nvSpPr>
        <p:spPr>
          <a:xfrm>
            <a:off x="1047116" y="4840184"/>
            <a:ext cx="5201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/>
              <a:t>Come direbbe Marie Rose Moro il bambino è «costruito culturalmente»</a:t>
            </a:r>
          </a:p>
        </p:txBody>
      </p:sp>
    </p:spTree>
    <p:extLst>
      <p:ext uri="{BB962C8B-B14F-4D97-AF65-F5344CB8AC3E}">
        <p14:creationId xmlns:p14="http://schemas.microsoft.com/office/powerpoint/2010/main" val="332366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28AA547F-9903-B344-95BF-155687983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6772" y="233894"/>
            <a:ext cx="4603967" cy="35845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1FAFBAE-6705-7C48-97F1-D0DB08884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772" y="3924656"/>
            <a:ext cx="4603967" cy="2578222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E71EE97-236A-0544-851A-B5497D13B027}"/>
              </a:ext>
            </a:extLst>
          </p:cNvPr>
          <p:cNvSpPr txBox="1"/>
          <p:nvPr/>
        </p:nvSpPr>
        <p:spPr>
          <a:xfrm>
            <a:off x="759325" y="6133068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latin typeface="Century Gothic" panose="020B0502020202020204" pitchFamily="34" charset="0"/>
              </a:rPr>
              <a:t>Immagini tratte dal film «Benvenuti a </a:t>
            </a:r>
            <a:r>
              <a:rPr lang="it-IT" dirty="0" err="1">
                <a:latin typeface="Century Gothic" panose="020B0502020202020204" pitchFamily="34" charset="0"/>
              </a:rPr>
              <a:t>Marly</a:t>
            </a:r>
            <a:r>
              <a:rPr lang="it-IT" dirty="0">
                <a:latin typeface="Century Gothic" panose="020B0502020202020204" pitchFamily="34" charset="0"/>
              </a:rPr>
              <a:t> </a:t>
            </a:r>
            <a:r>
              <a:rPr lang="it-IT" dirty="0" err="1">
                <a:latin typeface="Century Gothic" panose="020B0502020202020204" pitchFamily="34" charset="0"/>
              </a:rPr>
              <a:t>Gomont</a:t>
            </a:r>
            <a:r>
              <a:rPr lang="it-IT" dirty="0">
                <a:latin typeface="Century Gothic" panose="020B0502020202020204" pitchFamily="34" charset="0"/>
              </a:rPr>
              <a:t>»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0D674442-1550-194A-935F-271C5C53C120}"/>
              </a:ext>
            </a:extLst>
          </p:cNvPr>
          <p:cNvSpPr/>
          <p:nvPr/>
        </p:nvSpPr>
        <p:spPr>
          <a:xfrm>
            <a:off x="2232525" y="279403"/>
            <a:ext cx="5354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b="1" dirty="0">
                <a:solidFill>
                  <a:srgbClr val="E6332A"/>
                </a:solidFill>
                <a:latin typeface="Century Gothic" panose="020B0502020202020204" pitchFamily="34" charset="0"/>
              </a:rPr>
              <a:t>LA MIGRAZIONE COME FENOMENO FAMILIARE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86F0484C-55C6-C64F-A99A-8B3BD857A122}"/>
              </a:ext>
            </a:extLst>
          </p:cNvPr>
          <p:cNvSpPr txBox="1"/>
          <p:nvPr/>
        </p:nvSpPr>
        <p:spPr>
          <a:xfrm>
            <a:off x="560927" y="2026153"/>
            <a:ext cx="63658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latin typeface="Century Gothic" panose="020B0502020202020204" pitchFamily="34" charset="0"/>
              </a:rPr>
              <a:t>Migrazione come fenomeno complesso: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Migrazioni individuali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Migrazioni individuali con successivi ricongiungimenti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Migrazioni di coppia o familiari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>
              <a:latin typeface="Century Gothic" panose="020B0502020202020204" pitchFamily="34" charset="0"/>
            </a:endParaRPr>
          </a:p>
          <a:p>
            <a:r>
              <a:rPr lang="it-IT" b="1" dirty="0">
                <a:latin typeface="Century Gothic" panose="020B0502020202020204" pitchFamily="34" charset="0"/>
              </a:rPr>
              <a:t>Migrazione come sradicamento di significati: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Sradicamento fisico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Sradicamento relazionale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Sradicamento culturale </a:t>
            </a:r>
          </a:p>
        </p:txBody>
      </p:sp>
    </p:spTree>
    <p:extLst>
      <p:ext uri="{BB962C8B-B14F-4D97-AF65-F5344CB8AC3E}">
        <p14:creationId xmlns:p14="http://schemas.microsoft.com/office/powerpoint/2010/main" val="3936014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>
            <a:extLst>
              <a:ext uri="{FF2B5EF4-FFF2-40B4-BE49-F238E27FC236}">
                <a16:creationId xmlns:a16="http://schemas.microsoft.com/office/drawing/2014/main" id="{D7186547-DA64-7744-9F27-1B69840C3E12}"/>
              </a:ext>
            </a:extLst>
          </p:cNvPr>
          <p:cNvSpPr/>
          <p:nvPr/>
        </p:nvSpPr>
        <p:spPr>
          <a:xfrm>
            <a:off x="518521" y="2237651"/>
            <a:ext cx="473341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>
                <a:latin typeface="Century Gothic" panose="020B0502020202020204" pitchFamily="34" charset="0"/>
              </a:rPr>
              <a:t>«Ci sono due pesci che nuotano e a un certo punto incontrano un pesce anziano che va nella direzione opposta, fa un cenno di saluto e dice: </a:t>
            </a:r>
            <a:r>
              <a:rPr lang="it-IT" sz="2000" i="1" dirty="0">
                <a:latin typeface="Century Gothic" panose="020B0502020202020204" pitchFamily="34" charset="0"/>
              </a:rPr>
              <a:t>"Salve, ragazzi. Com'è l'acqua?"</a:t>
            </a:r>
            <a:r>
              <a:rPr lang="it-IT" sz="2000" dirty="0">
                <a:latin typeface="Century Gothic" panose="020B0502020202020204" pitchFamily="34" charset="0"/>
              </a:rPr>
              <a:t> I due pesci giovani nuotano un altro po', poi uno guarda l'altro e fa </a:t>
            </a:r>
            <a:r>
              <a:rPr lang="it-IT" sz="2000" i="1" dirty="0">
                <a:latin typeface="Century Gothic" panose="020B0502020202020204" pitchFamily="34" charset="0"/>
              </a:rPr>
              <a:t>"Che cavolo è l'acqua?"</a:t>
            </a:r>
            <a:r>
              <a:rPr lang="it-IT" sz="2000" dirty="0">
                <a:latin typeface="Century Gothic" panose="020B0502020202020204" pitchFamily="34" charset="0"/>
              </a:rPr>
              <a:t>»</a:t>
            </a:r>
          </a:p>
          <a:p>
            <a:pPr algn="ctr"/>
            <a:r>
              <a:rPr lang="it-IT" sz="2000" dirty="0">
                <a:latin typeface="Century Gothic" panose="020B0502020202020204" pitchFamily="34" charset="0"/>
              </a:rPr>
              <a:t>DAVID FOSTER WALLACE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B5317C4-DA0A-0B42-8825-69DF61C6DDFF}"/>
              </a:ext>
            </a:extLst>
          </p:cNvPr>
          <p:cNvSpPr/>
          <p:nvPr/>
        </p:nvSpPr>
        <p:spPr>
          <a:xfrm>
            <a:off x="2576000" y="437636"/>
            <a:ext cx="3139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b="1" dirty="0">
                <a:solidFill>
                  <a:srgbClr val="E6332A"/>
                </a:solidFill>
                <a:latin typeface="Century Gothic" panose="020B0502020202020204" pitchFamily="34" charset="0"/>
              </a:rPr>
              <a:t>IL «TRAUMA» MIGRATORIO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C4CB10F-9B8F-2A4F-97D4-E2D6245253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9" y="1924152"/>
            <a:ext cx="6328497" cy="3797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3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759325" y="486950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IL TRAUMA MIGRATORIO NELLE GENERAZIONI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magine 2">
            <a:extLst>
              <a:ext uri="{FF2B5EF4-FFF2-40B4-BE49-F238E27FC236}">
                <a16:creationId xmlns:a16="http://schemas.microsoft.com/office/drawing/2014/main" id="{B46FDD1D-5D4A-904D-B85E-6A761447B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04" y="1172749"/>
            <a:ext cx="6874721" cy="544362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8857F290-8BDF-F24D-BAE7-04CEF9BE41BD}"/>
              </a:ext>
            </a:extLst>
          </p:cNvPr>
          <p:cNvSpPr txBox="1"/>
          <p:nvPr/>
        </p:nvSpPr>
        <p:spPr>
          <a:xfrm>
            <a:off x="7312525" y="2324899"/>
            <a:ext cx="4724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latin typeface="Century Gothic" panose="020B0502020202020204" pitchFamily="34" charset="0"/>
              </a:rPr>
              <a:t>I minori sono maggiormente esposti al conflitto causato dal conflitto di appartenenza. </a:t>
            </a:r>
          </a:p>
          <a:p>
            <a:pPr algn="just"/>
            <a:endParaRPr lang="it-IT" dirty="0">
              <a:latin typeface="Century Gothic" panose="020B0502020202020204" pitchFamily="34" charset="0"/>
            </a:endParaRPr>
          </a:p>
          <a:p>
            <a:pPr algn="just"/>
            <a:endParaRPr lang="it-IT" dirty="0">
              <a:latin typeface="Century Gothic" panose="020B0502020202020204" pitchFamily="34" charset="0"/>
            </a:endParaRPr>
          </a:p>
          <a:p>
            <a:pPr algn="just"/>
            <a:r>
              <a:rPr lang="it-IT" dirty="0">
                <a:latin typeface="Century Gothic" panose="020B0502020202020204" pitchFamily="34" charset="0"/>
              </a:rPr>
              <a:t>Il </a:t>
            </a:r>
            <a:r>
              <a:rPr lang="it-IT" i="1" dirty="0" err="1">
                <a:latin typeface="Century Gothic" panose="020B0502020202020204" pitchFamily="34" charset="0"/>
              </a:rPr>
              <a:t>metissage</a:t>
            </a:r>
            <a:r>
              <a:rPr lang="it-IT" dirty="0">
                <a:latin typeface="Century Gothic" panose="020B0502020202020204" pitchFamily="34" charset="0"/>
              </a:rPr>
              <a:t> si può </a:t>
            </a:r>
            <a:r>
              <a:rPr lang="it-IT" dirty="0" err="1">
                <a:latin typeface="Century Gothic" panose="020B0502020202020204" pitchFamily="34" charset="0"/>
              </a:rPr>
              <a:t>ragiungere</a:t>
            </a:r>
            <a:r>
              <a:rPr lang="it-IT" dirty="0">
                <a:latin typeface="Century Gothic" panose="020B0502020202020204" pitchFamily="34" charset="0"/>
              </a:rPr>
              <a:t> solo con un </a:t>
            </a:r>
            <a:r>
              <a:rPr lang="it-IT" i="1" dirty="0">
                <a:latin typeface="Century Gothic" panose="020B0502020202020204" pitchFamily="34" charset="0"/>
              </a:rPr>
              <a:t>maternage</a:t>
            </a:r>
            <a:r>
              <a:rPr lang="it-IT" dirty="0">
                <a:latin typeface="Century Gothic" panose="020B0502020202020204" pitchFamily="34" charset="0"/>
              </a:rPr>
              <a:t> in cui il senso di colpa, la paura per i simboli e per i mostri della mente possano essere sostituiti dalla ricchezza di interazioni trasparenti e protettive. </a:t>
            </a:r>
          </a:p>
        </p:txBody>
      </p:sp>
    </p:spTree>
    <p:extLst>
      <p:ext uri="{BB962C8B-B14F-4D97-AF65-F5344CB8AC3E}">
        <p14:creationId xmlns:p14="http://schemas.microsoft.com/office/powerpoint/2010/main" val="3604114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-1625600" y="453025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I MOMENTI «CRITICI»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6AF4121D-9D2E-DD4C-977A-091B086C86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371" y="1307986"/>
            <a:ext cx="6044920" cy="498850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481193F-6317-A14B-A2C5-1551C8B85ABD}"/>
              </a:ext>
            </a:extLst>
          </p:cNvPr>
          <p:cNvSpPr txBox="1"/>
          <p:nvPr/>
        </p:nvSpPr>
        <p:spPr>
          <a:xfrm>
            <a:off x="448059" y="2261062"/>
            <a:ext cx="5464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Century Gothic" panose="020B0502020202020204" pitchFamily="34" charset="0"/>
              </a:rPr>
              <a:t>La gravidanza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Century Gothic" panose="020B0502020202020204" pitchFamily="34" charset="0"/>
              </a:rPr>
              <a:t>il «mondo a piccole dosi»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Century Gothic" panose="020B0502020202020204" pitchFamily="34" charset="0"/>
              </a:rPr>
              <a:t>L’ingresso a scuola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800" dirty="0">
                <a:latin typeface="Century Gothic" panose="020B0502020202020204" pitchFamily="34" charset="0"/>
              </a:rPr>
              <a:t>L’adolescenza </a:t>
            </a:r>
          </a:p>
        </p:txBody>
      </p:sp>
    </p:spTree>
    <p:extLst>
      <p:ext uri="{BB962C8B-B14F-4D97-AF65-F5344CB8AC3E}">
        <p14:creationId xmlns:p14="http://schemas.microsoft.com/office/powerpoint/2010/main" val="2791811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2029229" y="448848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QUANDO L’OPERATORE INCONTRA LA FAMIGLIA MIGRANTE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78A670EB-6904-B640-A032-A20A62EFC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763" y="1558955"/>
            <a:ext cx="6746178" cy="434969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62709F-FAAE-5045-A46B-7EE7337F13CE}"/>
              </a:ext>
            </a:extLst>
          </p:cNvPr>
          <p:cNvSpPr txBox="1"/>
          <p:nvPr/>
        </p:nvSpPr>
        <p:spPr>
          <a:xfrm>
            <a:off x="7210904" y="2501129"/>
            <a:ext cx="4950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Il decentramento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Il mediatore linguistico culturale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entury Gothic" panose="020B0502020202020204" pitchFamily="34" charset="0"/>
              </a:rPr>
              <a:t>La raccolta anamnestica transculturale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171EFA8-6A50-2546-8562-152DB2F65924}"/>
              </a:ext>
            </a:extLst>
          </p:cNvPr>
          <p:cNvSpPr txBox="1"/>
          <p:nvPr/>
        </p:nvSpPr>
        <p:spPr>
          <a:xfrm rot="10800000" flipV="1">
            <a:off x="7430298" y="5064180"/>
            <a:ext cx="451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  <a:latin typeface="Century Gothic" panose="020B0502020202020204" pitchFamily="34" charset="0"/>
              </a:rPr>
              <a:t>Essere transculturali è una questione di ATTEGGIAMENTO non di APPROCCIO </a:t>
            </a:r>
          </a:p>
        </p:txBody>
      </p:sp>
    </p:spTree>
    <p:extLst>
      <p:ext uri="{BB962C8B-B14F-4D97-AF65-F5344CB8AC3E}">
        <p14:creationId xmlns:p14="http://schemas.microsoft.com/office/powerpoint/2010/main" val="142900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3744885" y="141382"/>
            <a:ext cx="33796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L’APPROCCIO TRANSCULTURALE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egnaposto contenuto 3">
            <a:extLst>
              <a:ext uri="{FF2B5EF4-FFF2-40B4-BE49-F238E27FC236}">
                <a16:creationId xmlns:a16="http://schemas.microsoft.com/office/drawing/2014/main" id="{6CF03382-07ED-EE49-8245-0C83EB7D0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3788"/>
            <a:ext cx="5613512" cy="6297512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74C4804-12A3-E54E-AAC9-9B1685E9A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1870" y="88945"/>
            <a:ext cx="3228205" cy="211768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7731C52-DD9C-CD43-BDA1-62EAD01B60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1871" y="2390193"/>
            <a:ext cx="3240000" cy="211051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A9CBC740-FA43-A140-8A93-32C2CE4803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1870" y="4654634"/>
            <a:ext cx="3240001" cy="198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20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-152400" y="371973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L’IO CULTURALE: I 5 TEMI DELL’ETHNOS 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B19C5588-D5BD-0041-BA77-53718D750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325" y="1143143"/>
            <a:ext cx="3374308" cy="222508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D6D65F8-F4BB-6A4F-B65B-58AA565E47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55" y="3791009"/>
            <a:ext cx="3432278" cy="258086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4B39622-2DB5-024E-8A5D-B1388342EF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8912" y="4299236"/>
            <a:ext cx="3934221" cy="220316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30CA207F-03DE-704A-BDBB-4E5BAA8269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6220" y="2418528"/>
            <a:ext cx="3129936" cy="2347452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8C9D8A0E-4067-B34F-8D8C-279D5111D8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8743" y="1143002"/>
            <a:ext cx="3828832" cy="287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85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-1210492" y="453025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L’IO CULTURALE: IL GENOS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magine 9">
            <a:extLst>
              <a:ext uri="{FF2B5EF4-FFF2-40B4-BE49-F238E27FC236}">
                <a16:creationId xmlns:a16="http://schemas.microsoft.com/office/drawing/2014/main" id="{8C9D8A0E-4067-B34F-8D8C-279D5111D8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90" y="1822270"/>
            <a:ext cx="4711335" cy="3533501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9899F9B-D52E-D04A-AB2A-986FC65456E6}"/>
              </a:ext>
            </a:extLst>
          </p:cNvPr>
          <p:cNvSpPr/>
          <p:nvPr/>
        </p:nvSpPr>
        <p:spPr>
          <a:xfrm>
            <a:off x="5715000" y="312735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i="1" dirty="0">
                <a:solidFill>
                  <a:srgbClr val="222222"/>
                </a:solidFill>
                <a:latin typeface="Century Gothic" panose="020B0502020202020204" pitchFamily="34" charset="0"/>
              </a:rPr>
              <a:t>Vi sono due cose durevoli che possiamo sperare di lasciare in eredità ai nostri figli: le radici e le ali</a:t>
            </a:r>
            <a:br>
              <a:rPr lang="it-IT" b="1" i="1" dirty="0">
                <a:latin typeface="Century Gothic" panose="020B0502020202020204" pitchFamily="34" charset="0"/>
              </a:rPr>
            </a:br>
            <a:r>
              <a:rPr lang="it-IT" b="1" i="1" dirty="0">
                <a:solidFill>
                  <a:srgbClr val="222222"/>
                </a:solidFill>
                <a:latin typeface="Century Gothic" panose="020B0502020202020204" pitchFamily="34" charset="0"/>
              </a:rPr>
              <a:t>(Proverbio cinese)</a:t>
            </a:r>
            <a:endParaRPr lang="it-IT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887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-1249681" y="453025"/>
            <a:ext cx="6265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L’IO CULTURALE: IL LOGOS 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B19C5588-D5BD-0041-BA77-53718D7502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044480"/>
            <a:ext cx="5397902" cy="355948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97C18FE-6D7C-C348-8FC2-91D858704E7C}"/>
              </a:ext>
            </a:extLst>
          </p:cNvPr>
          <p:cNvSpPr/>
          <p:nvPr/>
        </p:nvSpPr>
        <p:spPr>
          <a:xfrm>
            <a:off x="6096000" y="30874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i="1" dirty="0">
                <a:solidFill>
                  <a:srgbClr val="222222"/>
                </a:solidFill>
                <a:latin typeface="Century Gothic" panose="020B0502020202020204" pitchFamily="34" charset="0"/>
              </a:rPr>
              <a:t>Una lingua diversa è una diversa visione della vita.</a:t>
            </a:r>
            <a:br>
              <a:rPr lang="it-IT" b="1" i="1" dirty="0">
                <a:latin typeface="Century Gothic" panose="020B0502020202020204" pitchFamily="34" charset="0"/>
              </a:rPr>
            </a:br>
            <a:r>
              <a:rPr lang="it-IT" b="1" i="1" dirty="0">
                <a:solidFill>
                  <a:srgbClr val="222222"/>
                </a:solidFill>
                <a:latin typeface="Century Gothic" panose="020B0502020202020204" pitchFamily="34" charset="0"/>
              </a:rPr>
              <a:t>(Federico Fellini)</a:t>
            </a:r>
            <a:endParaRPr lang="it-IT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09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-1247314" y="453025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L’IO CULTURALE: IL TOPOS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magine 4">
            <a:extLst>
              <a:ext uri="{FF2B5EF4-FFF2-40B4-BE49-F238E27FC236}">
                <a16:creationId xmlns:a16="http://schemas.microsoft.com/office/drawing/2014/main" id="{DD6D65F8-F4BB-6A4F-B65B-58AA565E47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040585"/>
            <a:ext cx="4798422" cy="360811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67E34D2F-7405-3648-8A8B-8F027009A542}"/>
              </a:ext>
            </a:extLst>
          </p:cNvPr>
          <p:cNvSpPr/>
          <p:nvPr/>
        </p:nvSpPr>
        <p:spPr>
          <a:xfrm>
            <a:off x="5940056" y="292131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i="1" dirty="0">
                <a:latin typeface="Century Gothic" panose="020B0502020202020204" pitchFamily="34" charset="0"/>
              </a:rPr>
              <a:t>Vale più una pietruzza in patria, che tutto un regno fuorvia!</a:t>
            </a:r>
            <a:br>
              <a:rPr lang="it-IT" b="1" i="1" dirty="0">
                <a:latin typeface="Century Gothic" panose="020B0502020202020204" pitchFamily="34" charset="0"/>
              </a:rPr>
            </a:br>
            <a:r>
              <a:rPr lang="it-IT" b="1" i="1" dirty="0">
                <a:latin typeface="Century Gothic" panose="020B0502020202020204" pitchFamily="34" charset="0"/>
              </a:rPr>
              <a:t>(Luigi Pirandello)</a:t>
            </a:r>
          </a:p>
        </p:txBody>
      </p:sp>
    </p:spTree>
    <p:extLst>
      <p:ext uri="{BB962C8B-B14F-4D97-AF65-F5344CB8AC3E}">
        <p14:creationId xmlns:p14="http://schemas.microsoft.com/office/powerpoint/2010/main" val="3531108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-1432560" y="453025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L’IO CULTURALE: L’EPOS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>
            <a:extLst>
              <a:ext uri="{FF2B5EF4-FFF2-40B4-BE49-F238E27FC236}">
                <a16:creationId xmlns:a16="http://schemas.microsoft.com/office/drawing/2014/main" id="{30CA207F-03DE-704A-BDBB-4E5BAA826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29" y="1869887"/>
            <a:ext cx="4927414" cy="3830522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C7C0DD1-190C-E547-93A9-7D8B1107CE98}"/>
              </a:ext>
            </a:extLst>
          </p:cNvPr>
          <p:cNvSpPr/>
          <p:nvPr/>
        </p:nvSpPr>
        <p:spPr>
          <a:xfrm>
            <a:off x="6096000" y="3410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i="1" dirty="0">
                <a:solidFill>
                  <a:srgbClr val="222222"/>
                </a:solidFill>
                <a:latin typeface="Century Gothic" panose="020B0502020202020204" pitchFamily="34" charset="0"/>
              </a:rPr>
              <a:t>Ogni nascita è la rinascita di un antenato.</a:t>
            </a:r>
            <a:br>
              <a:rPr lang="it-IT" b="1" i="1" dirty="0">
                <a:latin typeface="Century Gothic" panose="020B0502020202020204" pitchFamily="34" charset="0"/>
              </a:rPr>
            </a:br>
            <a:r>
              <a:rPr lang="it-IT" b="1" i="1" dirty="0">
                <a:solidFill>
                  <a:srgbClr val="222222"/>
                </a:solidFill>
                <a:latin typeface="Century Gothic" panose="020B0502020202020204" pitchFamily="34" charset="0"/>
              </a:rPr>
              <a:t>(Proverbio africano)</a:t>
            </a:r>
            <a:endParaRPr lang="it-IT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182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-1314995" y="453025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L’IO CULTURALE: L’ETHOS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>
            <a:extLst>
              <a:ext uri="{FF2B5EF4-FFF2-40B4-BE49-F238E27FC236}">
                <a16:creationId xmlns:a16="http://schemas.microsoft.com/office/drawing/2014/main" id="{24B39622-2DB5-024E-8A5D-B1388342E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1934859"/>
            <a:ext cx="5152383" cy="2885335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61287EA-E8E3-1844-B728-A0429005483B}"/>
              </a:ext>
            </a:extLst>
          </p:cNvPr>
          <p:cNvSpPr/>
          <p:nvPr/>
        </p:nvSpPr>
        <p:spPr>
          <a:xfrm>
            <a:off x="5761984" y="282520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i="1" dirty="0">
                <a:solidFill>
                  <a:srgbClr val="202122"/>
                </a:solidFill>
                <a:latin typeface="Century Gothic" panose="020B0502020202020204" pitchFamily="34" charset="0"/>
              </a:rPr>
              <a:t>In verità vi sono state vietate le bestie morte, il sangue, la carne di porco e quello su cui sia stato invocato altro nome che quello di Allah. </a:t>
            </a:r>
          </a:p>
          <a:p>
            <a:pPr algn="ctr"/>
            <a:r>
              <a:rPr lang="it-IT" b="1" i="1" dirty="0">
                <a:solidFill>
                  <a:srgbClr val="202122"/>
                </a:solidFill>
                <a:latin typeface="Century Gothic" panose="020B0502020202020204" pitchFamily="34" charset="0"/>
              </a:rPr>
              <a:t>(II, 173; 2002)</a:t>
            </a:r>
            <a:endParaRPr lang="it-IT" b="1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44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ttore 4 5"/>
          <p:cNvCxnSpPr/>
          <p:nvPr/>
        </p:nvCxnSpPr>
        <p:spPr>
          <a:xfrm rot="10800000">
            <a:off x="0" y="279404"/>
            <a:ext cx="12192000" cy="685797"/>
          </a:xfrm>
          <a:prstGeom prst="bentConnector3">
            <a:avLst>
              <a:gd name="adj1" fmla="val 81273"/>
            </a:avLst>
          </a:prstGeom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-152400" y="453025"/>
            <a:ext cx="624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>
                <a:solidFill>
                  <a:srgbClr val="E6332A"/>
                </a:solidFill>
                <a:latin typeface="Century Gothic" panose="020B0502020202020204" pitchFamily="34" charset="0"/>
              </a:rPr>
              <a:t>PUERICULTURA: LA CULLA CULTURALE 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-713875" y="6502400"/>
            <a:ext cx="2946400" cy="711200"/>
          </a:xfrm>
          <a:prstGeom prst="rect">
            <a:avLst/>
          </a:prstGeom>
          <a:solidFill>
            <a:srgbClr val="E63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>
              <a:solidFill>
                <a:srgbClr val="E6332A"/>
              </a:solidFill>
            </a:endParaRPr>
          </a:p>
        </p:txBody>
      </p:sp>
      <p:cxnSp>
        <p:nvCxnSpPr>
          <p:cNvPr id="15" name="Connettore diritto 14"/>
          <p:cNvCxnSpPr/>
          <p:nvPr/>
        </p:nvCxnSpPr>
        <p:spPr>
          <a:xfrm>
            <a:off x="304800" y="-63381"/>
            <a:ext cx="0" cy="7708781"/>
          </a:xfrm>
          <a:prstGeom prst="line">
            <a:avLst/>
          </a:prstGeom>
          <a:ln w="28575">
            <a:solidFill>
              <a:srgbClr val="F7A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-1625600" y="6680200"/>
            <a:ext cx="14681200" cy="0"/>
          </a:xfrm>
          <a:prstGeom prst="line">
            <a:avLst/>
          </a:prstGeom>
          <a:ln w="28575">
            <a:solidFill>
              <a:srgbClr val="8236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magine 1">
            <a:extLst>
              <a:ext uri="{FF2B5EF4-FFF2-40B4-BE49-F238E27FC236}">
                <a16:creationId xmlns:a16="http://schemas.microsoft.com/office/drawing/2014/main" id="{B40BFDC3-AA94-2B4C-8090-9F12DB635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6760" y="1138824"/>
            <a:ext cx="2022762" cy="304525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8BB537B-450F-1740-B69E-E9B151E2A3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138" y="1138824"/>
            <a:ext cx="4516161" cy="2999786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DE5DEB33-ED1C-754C-B787-AC9B6CBCC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299" y="1138824"/>
            <a:ext cx="3524021" cy="299978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F6C85A-E156-C048-BBF3-FF2B9773C15D}"/>
              </a:ext>
            </a:extLst>
          </p:cNvPr>
          <p:cNvSpPr txBox="1"/>
          <p:nvPr/>
        </p:nvSpPr>
        <p:spPr>
          <a:xfrm>
            <a:off x="3208713" y="4951173"/>
            <a:ext cx="76662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i="1" dirty="0"/>
              <a:t>«-Maestro! Maestro! Sono riuscito a fabbricare un solvente universale!!-</a:t>
            </a:r>
          </a:p>
          <a:p>
            <a:pPr algn="ctr"/>
            <a:r>
              <a:rPr lang="it-IT" sz="2000" i="1" dirty="0"/>
              <a:t>-Ah si? E in quale contenitore lo hai messo?-» </a:t>
            </a:r>
          </a:p>
          <a:p>
            <a:pPr algn="ctr"/>
            <a:r>
              <a:rPr lang="it-IT" sz="2000" dirty="0"/>
              <a:t>(BERNARD GIBELLO)</a:t>
            </a:r>
          </a:p>
          <a:p>
            <a:pPr algn="ctr"/>
            <a:endParaRPr lang="it-IT" dirty="0"/>
          </a:p>
          <a:p>
            <a:r>
              <a:rPr lang="it-I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515094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</TotalTime>
  <Words>478</Words>
  <Application>Microsoft Macintosh PowerPoint</Application>
  <PresentationFormat>Widescreen</PresentationFormat>
  <Paragraphs>72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Century Gothic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Giada Mastrogiorgio</dc:creator>
  <cp:lastModifiedBy>Giada Mastrogiorgio</cp:lastModifiedBy>
  <cp:revision>59</cp:revision>
  <dcterms:created xsi:type="dcterms:W3CDTF">2020-10-27T14:07:48Z</dcterms:created>
  <dcterms:modified xsi:type="dcterms:W3CDTF">2020-12-19T19:30:47Z</dcterms:modified>
</cp:coreProperties>
</file>