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8" r:id="rId2"/>
    <p:sldId id="312" r:id="rId3"/>
    <p:sldId id="259" r:id="rId4"/>
    <p:sldId id="311" r:id="rId5"/>
    <p:sldId id="320" r:id="rId6"/>
    <p:sldId id="313" r:id="rId7"/>
    <p:sldId id="314" r:id="rId8"/>
    <p:sldId id="315" r:id="rId9"/>
    <p:sldId id="316" r:id="rId10"/>
    <p:sldId id="321" r:id="rId11"/>
    <p:sldId id="317" r:id="rId12"/>
    <p:sldId id="319" r:id="rId13"/>
    <p:sldId id="322" r:id="rId14"/>
    <p:sldId id="323" r:id="rId15"/>
    <p:sldId id="324" r:id="rId16"/>
    <p:sldId id="325" r:id="rId17"/>
    <p:sldId id="329" r:id="rId18"/>
    <p:sldId id="331" r:id="rId19"/>
    <p:sldId id="330" r:id="rId20"/>
    <p:sldId id="328" r:id="rId21"/>
    <p:sldId id="308"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578"/>
  </p:normalViewPr>
  <p:slideViewPr>
    <p:cSldViewPr snapToGrid="0" snapToObjects="1">
      <p:cViewPr varScale="1">
        <p:scale>
          <a:sx n="93" d="100"/>
          <a:sy n="93" d="100"/>
        </p:scale>
        <p:origin x="22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646A3-8A85-1A49-92EA-64B7EAC0A93F}" type="doc">
      <dgm:prSet loTypeId="urn:microsoft.com/office/officeart/2005/8/layout/matrix2" loCatId="" qsTypeId="urn:microsoft.com/office/officeart/2005/8/quickstyle/simple5" qsCatId="simple" csTypeId="urn:microsoft.com/office/officeart/2005/8/colors/colorful5" csCatId="colorful" phldr="1"/>
      <dgm:spPr/>
      <dgm:t>
        <a:bodyPr/>
        <a:lstStyle/>
        <a:p>
          <a:endParaRPr lang="it-IT"/>
        </a:p>
      </dgm:t>
    </dgm:pt>
    <dgm:pt modelId="{6EECA4C2-931A-3647-ADF4-395CB7074895}">
      <dgm:prSet phldrT="[Testo]"/>
      <dgm:spPr/>
      <dgm:t>
        <a:bodyPr/>
        <a:lstStyle/>
        <a:p>
          <a:r>
            <a:rPr lang="it-IT" dirty="0"/>
            <a:t>assimilazione</a:t>
          </a:r>
        </a:p>
      </dgm:t>
    </dgm:pt>
    <dgm:pt modelId="{EE9CF823-9A04-8A41-A579-FD5AECED3FDB}" type="parTrans" cxnId="{B27F53FD-3483-4C4A-820B-2F5D9B3D5031}">
      <dgm:prSet/>
      <dgm:spPr/>
      <dgm:t>
        <a:bodyPr/>
        <a:lstStyle/>
        <a:p>
          <a:endParaRPr lang="it-IT"/>
        </a:p>
      </dgm:t>
    </dgm:pt>
    <dgm:pt modelId="{1DE3B9D6-0E0A-8443-BAFE-EC46B7AAF8AF}" type="sibTrans" cxnId="{B27F53FD-3483-4C4A-820B-2F5D9B3D5031}">
      <dgm:prSet/>
      <dgm:spPr/>
      <dgm:t>
        <a:bodyPr/>
        <a:lstStyle/>
        <a:p>
          <a:endParaRPr lang="it-IT"/>
        </a:p>
      </dgm:t>
    </dgm:pt>
    <dgm:pt modelId="{CD833F02-9323-EF4F-B87F-226401095135}">
      <dgm:prSet phldrT="[Testo]"/>
      <dgm:spPr/>
      <dgm:t>
        <a:bodyPr/>
        <a:lstStyle/>
        <a:p>
          <a:r>
            <a:rPr lang="it-IT" dirty="0"/>
            <a:t>integrazione</a:t>
          </a:r>
        </a:p>
      </dgm:t>
    </dgm:pt>
    <dgm:pt modelId="{E8E36FD5-2978-6544-AF6B-DC35CCC36355}" type="parTrans" cxnId="{C838EDF7-A44B-C94B-A91C-CEA5B0774B7A}">
      <dgm:prSet/>
      <dgm:spPr/>
      <dgm:t>
        <a:bodyPr/>
        <a:lstStyle/>
        <a:p>
          <a:endParaRPr lang="it-IT"/>
        </a:p>
      </dgm:t>
    </dgm:pt>
    <dgm:pt modelId="{9028F1F7-54CC-9444-BB17-CA7BE42BFCB6}" type="sibTrans" cxnId="{C838EDF7-A44B-C94B-A91C-CEA5B0774B7A}">
      <dgm:prSet/>
      <dgm:spPr/>
      <dgm:t>
        <a:bodyPr/>
        <a:lstStyle/>
        <a:p>
          <a:endParaRPr lang="it-IT"/>
        </a:p>
      </dgm:t>
    </dgm:pt>
    <dgm:pt modelId="{1421E54C-57E0-DE41-B451-8E0DAA9E42A6}">
      <dgm:prSet phldrT="[Testo]"/>
      <dgm:spPr>
        <a:solidFill>
          <a:schemeClr val="accent4"/>
        </a:solidFill>
      </dgm:spPr>
      <dgm:t>
        <a:bodyPr/>
        <a:lstStyle/>
        <a:p>
          <a:r>
            <a:rPr lang="it-IT" dirty="0"/>
            <a:t>marginalità</a:t>
          </a:r>
        </a:p>
      </dgm:t>
    </dgm:pt>
    <dgm:pt modelId="{884BE636-BCA8-684A-BE86-847B54379AF4}" type="parTrans" cxnId="{D72FA1ED-FBA6-B94A-A820-778F7D112750}">
      <dgm:prSet/>
      <dgm:spPr/>
      <dgm:t>
        <a:bodyPr/>
        <a:lstStyle/>
        <a:p>
          <a:endParaRPr lang="it-IT"/>
        </a:p>
      </dgm:t>
    </dgm:pt>
    <dgm:pt modelId="{47E96D0B-5390-B44E-8EDA-14C39D28E5C6}" type="sibTrans" cxnId="{D72FA1ED-FBA6-B94A-A820-778F7D112750}">
      <dgm:prSet/>
      <dgm:spPr/>
      <dgm:t>
        <a:bodyPr/>
        <a:lstStyle/>
        <a:p>
          <a:endParaRPr lang="it-IT"/>
        </a:p>
      </dgm:t>
    </dgm:pt>
    <dgm:pt modelId="{994345C7-6692-604D-A10D-F82C400933FD}">
      <dgm:prSet phldrT="[Testo]"/>
      <dgm:spPr>
        <a:solidFill>
          <a:srgbClr val="7030A0"/>
        </a:solidFill>
      </dgm:spPr>
      <dgm:t>
        <a:bodyPr/>
        <a:lstStyle/>
        <a:p>
          <a:r>
            <a:rPr lang="it-IT" dirty="0"/>
            <a:t>separazione</a:t>
          </a:r>
        </a:p>
      </dgm:t>
    </dgm:pt>
    <dgm:pt modelId="{E329C381-C111-0349-BC80-F5293B28B30F}" type="parTrans" cxnId="{DBC8F42E-82EE-FC46-961C-B4B01EF2FDED}">
      <dgm:prSet/>
      <dgm:spPr/>
      <dgm:t>
        <a:bodyPr/>
        <a:lstStyle/>
        <a:p>
          <a:endParaRPr lang="it-IT"/>
        </a:p>
      </dgm:t>
    </dgm:pt>
    <dgm:pt modelId="{024070BB-5BEE-1948-B002-867298985974}" type="sibTrans" cxnId="{DBC8F42E-82EE-FC46-961C-B4B01EF2FDED}">
      <dgm:prSet/>
      <dgm:spPr/>
      <dgm:t>
        <a:bodyPr/>
        <a:lstStyle/>
        <a:p>
          <a:endParaRPr lang="it-IT"/>
        </a:p>
      </dgm:t>
    </dgm:pt>
    <dgm:pt modelId="{D711F43F-3A83-3E4A-98EB-210848802E13}" type="pres">
      <dgm:prSet presAssocID="{FA4646A3-8A85-1A49-92EA-64B7EAC0A93F}" presName="matrix" presStyleCnt="0">
        <dgm:presLayoutVars>
          <dgm:chMax val="1"/>
          <dgm:dir/>
          <dgm:resizeHandles val="exact"/>
        </dgm:presLayoutVars>
      </dgm:prSet>
      <dgm:spPr/>
    </dgm:pt>
    <dgm:pt modelId="{313AF4F9-18C1-4D4A-817A-00FB4C2A54FC}" type="pres">
      <dgm:prSet presAssocID="{FA4646A3-8A85-1A49-92EA-64B7EAC0A93F}" presName="axisShape" presStyleLbl="bgShp" presStyleIdx="0" presStyleCnt="1" custLinFactNeighborX="4374" custLinFactNeighborY="279"/>
      <dgm:spPr/>
    </dgm:pt>
    <dgm:pt modelId="{219FBB33-4F18-B14A-B978-ED24E6AA5334}" type="pres">
      <dgm:prSet presAssocID="{FA4646A3-8A85-1A49-92EA-64B7EAC0A93F}" presName="rect1" presStyleLbl="node1" presStyleIdx="0" presStyleCnt="4" custLinFactNeighborX="11874" custLinFactNeighborY="1745">
        <dgm:presLayoutVars>
          <dgm:chMax val="0"/>
          <dgm:chPref val="0"/>
          <dgm:bulletEnabled val="1"/>
        </dgm:presLayoutVars>
      </dgm:prSet>
      <dgm:spPr/>
    </dgm:pt>
    <dgm:pt modelId="{A4D0F536-17F8-3C48-A7DC-E2099AAA9596}" type="pres">
      <dgm:prSet presAssocID="{FA4646A3-8A85-1A49-92EA-64B7EAC0A93F}" presName="rect2" presStyleLbl="node1" presStyleIdx="1" presStyleCnt="4" custLinFactNeighborX="8211" custLinFactNeighborY="568">
        <dgm:presLayoutVars>
          <dgm:chMax val="0"/>
          <dgm:chPref val="0"/>
          <dgm:bulletEnabled val="1"/>
        </dgm:presLayoutVars>
      </dgm:prSet>
      <dgm:spPr/>
    </dgm:pt>
    <dgm:pt modelId="{C1133F21-F282-DC4F-93E1-B4BB9BB60506}" type="pres">
      <dgm:prSet presAssocID="{FA4646A3-8A85-1A49-92EA-64B7EAC0A93F}" presName="rect3" presStyleLbl="node1" presStyleIdx="2" presStyleCnt="4" custLinFactNeighborX="12485" custLinFactNeighborY="1045">
        <dgm:presLayoutVars>
          <dgm:chMax val="0"/>
          <dgm:chPref val="0"/>
          <dgm:bulletEnabled val="1"/>
        </dgm:presLayoutVars>
      </dgm:prSet>
      <dgm:spPr/>
    </dgm:pt>
    <dgm:pt modelId="{B6EBA5B7-5D71-DC4E-A943-29CA003AF8AB}" type="pres">
      <dgm:prSet presAssocID="{FA4646A3-8A85-1A49-92EA-64B7EAC0A93F}" presName="rect4" presStyleLbl="node1" presStyleIdx="3" presStyleCnt="4" custLinFactNeighborX="8800" custLinFactNeighborY="2356">
        <dgm:presLayoutVars>
          <dgm:chMax val="0"/>
          <dgm:chPref val="0"/>
          <dgm:bulletEnabled val="1"/>
        </dgm:presLayoutVars>
      </dgm:prSet>
      <dgm:spPr/>
    </dgm:pt>
  </dgm:ptLst>
  <dgm:cxnLst>
    <dgm:cxn modelId="{FEBF6503-BDB4-9746-B51C-486D9E81B4E8}" type="presOf" srcId="{994345C7-6692-604D-A10D-F82C400933FD}" destId="{B6EBA5B7-5D71-DC4E-A943-29CA003AF8AB}" srcOrd="0" destOrd="0" presId="urn:microsoft.com/office/officeart/2005/8/layout/matrix2"/>
    <dgm:cxn modelId="{6317E80B-A270-8648-B1F8-6212EE0A4935}" type="presOf" srcId="{1421E54C-57E0-DE41-B451-8E0DAA9E42A6}" destId="{C1133F21-F282-DC4F-93E1-B4BB9BB60506}" srcOrd="0" destOrd="0" presId="urn:microsoft.com/office/officeart/2005/8/layout/matrix2"/>
    <dgm:cxn modelId="{DBC8F42E-82EE-FC46-961C-B4B01EF2FDED}" srcId="{FA4646A3-8A85-1A49-92EA-64B7EAC0A93F}" destId="{994345C7-6692-604D-A10D-F82C400933FD}" srcOrd="3" destOrd="0" parTransId="{E329C381-C111-0349-BC80-F5293B28B30F}" sibTransId="{024070BB-5BEE-1948-B002-867298985974}"/>
    <dgm:cxn modelId="{F147D63F-824D-484A-A035-5A8EC9849A0B}" type="presOf" srcId="{6EECA4C2-931A-3647-ADF4-395CB7074895}" destId="{219FBB33-4F18-B14A-B978-ED24E6AA5334}" srcOrd="0" destOrd="0" presId="urn:microsoft.com/office/officeart/2005/8/layout/matrix2"/>
    <dgm:cxn modelId="{F225C060-5FBE-9341-9930-AAEB2742DA9F}" type="presOf" srcId="{CD833F02-9323-EF4F-B87F-226401095135}" destId="{A4D0F536-17F8-3C48-A7DC-E2099AAA9596}" srcOrd="0" destOrd="0" presId="urn:microsoft.com/office/officeart/2005/8/layout/matrix2"/>
    <dgm:cxn modelId="{1F8369C5-0E7F-C849-91B6-2555777D2B90}" type="presOf" srcId="{FA4646A3-8A85-1A49-92EA-64B7EAC0A93F}" destId="{D711F43F-3A83-3E4A-98EB-210848802E13}" srcOrd="0" destOrd="0" presId="urn:microsoft.com/office/officeart/2005/8/layout/matrix2"/>
    <dgm:cxn modelId="{D72FA1ED-FBA6-B94A-A820-778F7D112750}" srcId="{FA4646A3-8A85-1A49-92EA-64B7EAC0A93F}" destId="{1421E54C-57E0-DE41-B451-8E0DAA9E42A6}" srcOrd="2" destOrd="0" parTransId="{884BE636-BCA8-684A-BE86-847B54379AF4}" sibTransId="{47E96D0B-5390-B44E-8EDA-14C39D28E5C6}"/>
    <dgm:cxn modelId="{C838EDF7-A44B-C94B-A91C-CEA5B0774B7A}" srcId="{FA4646A3-8A85-1A49-92EA-64B7EAC0A93F}" destId="{CD833F02-9323-EF4F-B87F-226401095135}" srcOrd="1" destOrd="0" parTransId="{E8E36FD5-2978-6544-AF6B-DC35CCC36355}" sibTransId="{9028F1F7-54CC-9444-BB17-CA7BE42BFCB6}"/>
    <dgm:cxn modelId="{B27F53FD-3483-4C4A-820B-2F5D9B3D5031}" srcId="{FA4646A3-8A85-1A49-92EA-64B7EAC0A93F}" destId="{6EECA4C2-931A-3647-ADF4-395CB7074895}" srcOrd="0" destOrd="0" parTransId="{EE9CF823-9A04-8A41-A579-FD5AECED3FDB}" sibTransId="{1DE3B9D6-0E0A-8443-BAFE-EC46B7AAF8AF}"/>
    <dgm:cxn modelId="{F902EC27-6FAB-724F-8CBC-363A969204F3}" type="presParOf" srcId="{D711F43F-3A83-3E4A-98EB-210848802E13}" destId="{313AF4F9-18C1-4D4A-817A-00FB4C2A54FC}" srcOrd="0" destOrd="0" presId="urn:microsoft.com/office/officeart/2005/8/layout/matrix2"/>
    <dgm:cxn modelId="{3501AA7D-98B5-9945-A01C-95892E327E09}" type="presParOf" srcId="{D711F43F-3A83-3E4A-98EB-210848802E13}" destId="{219FBB33-4F18-B14A-B978-ED24E6AA5334}" srcOrd="1" destOrd="0" presId="urn:microsoft.com/office/officeart/2005/8/layout/matrix2"/>
    <dgm:cxn modelId="{0EC6AD31-1D85-454A-AC4A-97C6B1E698C1}" type="presParOf" srcId="{D711F43F-3A83-3E4A-98EB-210848802E13}" destId="{A4D0F536-17F8-3C48-A7DC-E2099AAA9596}" srcOrd="2" destOrd="0" presId="urn:microsoft.com/office/officeart/2005/8/layout/matrix2"/>
    <dgm:cxn modelId="{7E457255-BFB4-214A-8CD2-CE66EA054B16}" type="presParOf" srcId="{D711F43F-3A83-3E4A-98EB-210848802E13}" destId="{C1133F21-F282-DC4F-93E1-B4BB9BB60506}" srcOrd="3" destOrd="0" presId="urn:microsoft.com/office/officeart/2005/8/layout/matrix2"/>
    <dgm:cxn modelId="{962A244F-9A04-6444-8A7F-97CBA82123D9}" type="presParOf" srcId="{D711F43F-3A83-3E4A-98EB-210848802E13}" destId="{B6EBA5B7-5D71-DC4E-A943-29CA003AF8A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AF4F9-18C1-4D4A-817A-00FB4C2A54FC}">
      <dsp:nvSpPr>
        <dsp:cNvPr id="0" name=""/>
        <dsp:cNvSpPr/>
      </dsp:nvSpPr>
      <dsp:spPr>
        <a:xfrm>
          <a:off x="927268" y="0"/>
          <a:ext cx="5418667" cy="541866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9FBB33-4F18-B14A-B978-ED24E6AA5334}">
      <dsp:nvSpPr>
        <dsp:cNvPr id="0" name=""/>
        <dsp:cNvSpPr/>
      </dsp:nvSpPr>
      <dsp:spPr>
        <a:xfrm>
          <a:off x="1299834" y="390035"/>
          <a:ext cx="2167466" cy="216746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assimilazione</a:t>
          </a:r>
        </a:p>
      </dsp:txBody>
      <dsp:txXfrm>
        <a:off x="1405641" y="495842"/>
        <a:ext cx="1955852" cy="1955852"/>
      </dsp:txXfrm>
    </dsp:sp>
    <dsp:sp modelId="{A4D0F536-17F8-3C48-A7DC-E2099AAA9596}">
      <dsp:nvSpPr>
        <dsp:cNvPr id="0" name=""/>
        <dsp:cNvSpPr/>
      </dsp:nvSpPr>
      <dsp:spPr>
        <a:xfrm>
          <a:off x="3767214" y="364524"/>
          <a:ext cx="2167466" cy="2167466"/>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integrazione</a:t>
          </a:r>
        </a:p>
      </dsp:txBody>
      <dsp:txXfrm>
        <a:off x="3873021" y="470331"/>
        <a:ext cx="1955852" cy="1955852"/>
      </dsp:txXfrm>
    </dsp:sp>
    <dsp:sp modelId="{C1133F21-F282-DC4F-93E1-B4BB9BB60506}">
      <dsp:nvSpPr>
        <dsp:cNvPr id="0" name=""/>
        <dsp:cNvSpPr/>
      </dsp:nvSpPr>
      <dsp:spPr>
        <a:xfrm>
          <a:off x="1313078" y="2921636"/>
          <a:ext cx="2167466" cy="2167466"/>
        </a:xfrm>
        <a:prstGeom prst="roundRect">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marginalità</a:t>
          </a:r>
        </a:p>
      </dsp:txBody>
      <dsp:txXfrm>
        <a:off x="1418885" y="3027443"/>
        <a:ext cx="1955852" cy="1955852"/>
      </dsp:txXfrm>
    </dsp:sp>
    <dsp:sp modelId="{B6EBA5B7-5D71-DC4E-A943-29CA003AF8AB}">
      <dsp:nvSpPr>
        <dsp:cNvPr id="0" name=""/>
        <dsp:cNvSpPr/>
      </dsp:nvSpPr>
      <dsp:spPr>
        <a:xfrm>
          <a:off x="3779980" y="2950052"/>
          <a:ext cx="2167466" cy="2167466"/>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separazione</a:t>
          </a:r>
        </a:p>
      </dsp:txBody>
      <dsp:txXfrm>
        <a:off x="3885787" y="3055859"/>
        <a:ext cx="1955852"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CD418-26D0-4248-9EBC-427381EB03B6}" type="datetimeFigureOut">
              <a:rPr lang="it-IT" smtClean="0"/>
              <a:t>19/12/20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87A07-F240-D140-983A-A458EDFE6BF8}" type="slidenum">
              <a:rPr lang="it-IT" smtClean="0"/>
              <a:t>‹N›</a:t>
            </a:fld>
            <a:endParaRPr lang="it-IT"/>
          </a:p>
        </p:txBody>
      </p:sp>
    </p:spTree>
    <p:extLst>
      <p:ext uri="{BB962C8B-B14F-4D97-AF65-F5344CB8AC3E}">
        <p14:creationId xmlns:p14="http://schemas.microsoft.com/office/powerpoint/2010/main" val="159729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a:t>
            </a:fld>
            <a:endParaRPr lang="it-IT"/>
          </a:p>
        </p:txBody>
      </p:sp>
    </p:spTree>
    <p:extLst>
      <p:ext uri="{BB962C8B-B14F-4D97-AF65-F5344CB8AC3E}">
        <p14:creationId xmlns:p14="http://schemas.microsoft.com/office/powerpoint/2010/main" val="791227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10</a:t>
            </a:fld>
            <a:endParaRPr lang="it-IT"/>
          </a:p>
        </p:txBody>
      </p:sp>
    </p:spTree>
    <p:extLst>
      <p:ext uri="{BB962C8B-B14F-4D97-AF65-F5344CB8AC3E}">
        <p14:creationId xmlns:p14="http://schemas.microsoft.com/office/powerpoint/2010/main" val="212222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11</a:t>
            </a:fld>
            <a:endParaRPr lang="it-IT"/>
          </a:p>
        </p:txBody>
      </p:sp>
    </p:spTree>
    <p:extLst>
      <p:ext uri="{BB962C8B-B14F-4D97-AF65-F5344CB8AC3E}">
        <p14:creationId xmlns:p14="http://schemas.microsoft.com/office/powerpoint/2010/main" val="215058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12</a:t>
            </a:fld>
            <a:endParaRPr lang="it-IT"/>
          </a:p>
        </p:txBody>
      </p:sp>
    </p:spTree>
    <p:extLst>
      <p:ext uri="{BB962C8B-B14F-4D97-AF65-F5344CB8AC3E}">
        <p14:creationId xmlns:p14="http://schemas.microsoft.com/office/powerpoint/2010/main" val="322400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13</a:t>
            </a:fld>
            <a:endParaRPr lang="it-IT"/>
          </a:p>
        </p:txBody>
      </p:sp>
    </p:spTree>
    <p:extLst>
      <p:ext uri="{BB962C8B-B14F-4D97-AF65-F5344CB8AC3E}">
        <p14:creationId xmlns:p14="http://schemas.microsoft.com/office/powerpoint/2010/main" val="380429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14</a:t>
            </a:fld>
            <a:endParaRPr lang="it-IT"/>
          </a:p>
        </p:txBody>
      </p:sp>
    </p:spTree>
    <p:extLst>
      <p:ext uri="{BB962C8B-B14F-4D97-AF65-F5344CB8AC3E}">
        <p14:creationId xmlns:p14="http://schemas.microsoft.com/office/powerpoint/2010/main" val="346414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15</a:t>
            </a:fld>
            <a:endParaRPr lang="it-IT"/>
          </a:p>
        </p:txBody>
      </p:sp>
    </p:spTree>
    <p:extLst>
      <p:ext uri="{BB962C8B-B14F-4D97-AF65-F5344CB8AC3E}">
        <p14:creationId xmlns:p14="http://schemas.microsoft.com/office/powerpoint/2010/main" val="319658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16</a:t>
            </a:fld>
            <a:endParaRPr lang="it-IT"/>
          </a:p>
        </p:txBody>
      </p:sp>
    </p:spTree>
    <p:extLst>
      <p:ext uri="{BB962C8B-B14F-4D97-AF65-F5344CB8AC3E}">
        <p14:creationId xmlns:p14="http://schemas.microsoft.com/office/powerpoint/2010/main" val="1655286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17</a:t>
            </a:fld>
            <a:endParaRPr lang="it-IT"/>
          </a:p>
        </p:txBody>
      </p:sp>
    </p:spTree>
    <p:extLst>
      <p:ext uri="{BB962C8B-B14F-4D97-AF65-F5344CB8AC3E}">
        <p14:creationId xmlns:p14="http://schemas.microsoft.com/office/powerpoint/2010/main" val="185261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18</a:t>
            </a:fld>
            <a:endParaRPr lang="it-IT"/>
          </a:p>
        </p:txBody>
      </p:sp>
    </p:spTree>
    <p:extLst>
      <p:ext uri="{BB962C8B-B14F-4D97-AF65-F5344CB8AC3E}">
        <p14:creationId xmlns:p14="http://schemas.microsoft.com/office/powerpoint/2010/main" val="268500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19</a:t>
            </a:fld>
            <a:endParaRPr lang="it-IT"/>
          </a:p>
        </p:txBody>
      </p:sp>
    </p:spTree>
    <p:extLst>
      <p:ext uri="{BB962C8B-B14F-4D97-AF65-F5344CB8AC3E}">
        <p14:creationId xmlns:p14="http://schemas.microsoft.com/office/powerpoint/2010/main" val="116083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2</a:t>
            </a:fld>
            <a:endParaRPr lang="it-IT"/>
          </a:p>
        </p:txBody>
      </p:sp>
    </p:spTree>
    <p:extLst>
      <p:ext uri="{BB962C8B-B14F-4D97-AF65-F5344CB8AC3E}">
        <p14:creationId xmlns:p14="http://schemas.microsoft.com/office/powerpoint/2010/main" val="395169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20</a:t>
            </a:fld>
            <a:endParaRPr lang="it-IT"/>
          </a:p>
        </p:txBody>
      </p:sp>
    </p:spTree>
    <p:extLst>
      <p:ext uri="{BB962C8B-B14F-4D97-AF65-F5344CB8AC3E}">
        <p14:creationId xmlns:p14="http://schemas.microsoft.com/office/powerpoint/2010/main" val="2390144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21</a:t>
            </a:fld>
            <a:endParaRPr lang="it-IT"/>
          </a:p>
        </p:txBody>
      </p:sp>
    </p:spTree>
    <p:extLst>
      <p:ext uri="{BB962C8B-B14F-4D97-AF65-F5344CB8AC3E}">
        <p14:creationId xmlns:p14="http://schemas.microsoft.com/office/powerpoint/2010/main" val="223726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3</a:t>
            </a:fld>
            <a:endParaRPr lang="it-IT"/>
          </a:p>
        </p:txBody>
      </p:sp>
    </p:spTree>
    <p:extLst>
      <p:ext uri="{BB962C8B-B14F-4D97-AF65-F5344CB8AC3E}">
        <p14:creationId xmlns:p14="http://schemas.microsoft.com/office/powerpoint/2010/main" val="182369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4</a:t>
            </a:fld>
            <a:endParaRPr lang="it-IT"/>
          </a:p>
        </p:txBody>
      </p:sp>
    </p:spTree>
    <p:extLst>
      <p:ext uri="{BB962C8B-B14F-4D97-AF65-F5344CB8AC3E}">
        <p14:creationId xmlns:p14="http://schemas.microsoft.com/office/powerpoint/2010/main" val="20769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5</a:t>
            </a:fld>
            <a:endParaRPr lang="it-IT"/>
          </a:p>
        </p:txBody>
      </p:sp>
    </p:spTree>
    <p:extLst>
      <p:ext uri="{BB962C8B-B14F-4D97-AF65-F5344CB8AC3E}">
        <p14:creationId xmlns:p14="http://schemas.microsoft.com/office/powerpoint/2010/main" val="243361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6</a:t>
            </a:fld>
            <a:endParaRPr lang="it-IT"/>
          </a:p>
        </p:txBody>
      </p:sp>
    </p:spTree>
    <p:extLst>
      <p:ext uri="{BB962C8B-B14F-4D97-AF65-F5344CB8AC3E}">
        <p14:creationId xmlns:p14="http://schemas.microsoft.com/office/powerpoint/2010/main" val="42692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7</a:t>
            </a:fld>
            <a:endParaRPr lang="it-IT"/>
          </a:p>
        </p:txBody>
      </p:sp>
    </p:spTree>
    <p:extLst>
      <p:ext uri="{BB962C8B-B14F-4D97-AF65-F5344CB8AC3E}">
        <p14:creationId xmlns:p14="http://schemas.microsoft.com/office/powerpoint/2010/main" val="334824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8</a:t>
            </a:fld>
            <a:endParaRPr lang="it-IT"/>
          </a:p>
        </p:txBody>
      </p:sp>
    </p:spTree>
    <p:extLst>
      <p:ext uri="{BB962C8B-B14F-4D97-AF65-F5344CB8AC3E}">
        <p14:creationId xmlns:p14="http://schemas.microsoft.com/office/powerpoint/2010/main" val="64587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30CA93-5195-4287-ADC4-409B4847C2DB}" type="slidenum">
              <a:rPr lang="it-IT" smtClean="0"/>
              <a:t>9</a:t>
            </a:fld>
            <a:endParaRPr lang="it-IT"/>
          </a:p>
        </p:txBody>
      </p:sp>
    </p:spTree>
    <p:extLst>
      <p:ext uri="{BB962C8B-B14F-4D97-AF65-F5344CB8AC3E}">
        <p14:creationId xmlns:p14="http://schemas.microsoft.com/office/powerpoint/2010/main" val="269711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494FB6-14C5-4C47-928D-2C9D4DC95CA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2AA94D3-FBB5-CD44-914D-CF78343FA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CA6277C-308D-994D-B6E4-AB00A6D43A1B}"/>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5" name="Segnaposto piè di pagina 4">
            <a:extLst>
              <a:ext uri="{FF2B5EF4-FFF2-40B4-BE49-F238E27FC236}">
                <a16:creationId xmlns:a16="http://schemas.microsoft.com/office/drawing/2014/main" id="{A920AA63-CF87-3C4B-BB17-083D8925D5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C3B5D2-9C70-9B41-BECC-33A662420068}"/>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112011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817A33-0D2B-514F-8FB7-AA0B903F4D7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50C218D-0899-7E46-A6EB-9AED036C987E}"/>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8B57955-CDE6-D746-A2A5-E66EA755F043}"/>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5" name="Segnaposto piè di pagina 4">
            <a:extLst>
              <a:ext uri="{FF2B5EF4-FFF2-40B4-BE49-F238E27FC236}">
                <a16:creationId xmlns:a16="http://schemas.microsoft.com/office/drawing/2014/main" id="{5B86E5B6-8C4E-9142-8235-47F2E5734F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1A2E0D-DC76-5546-9619-B0185ACAE36D}"/>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26765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53B90DE-A446-894B-A692-A54E754B511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E2A9D2D-1712-444B-BBFB-B8F6543490C3}"/>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A01E414-87CC-4143-B8C9-F7F288BD6A71}"/>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5" name="Segnaposto piè di pagina 4">
            <a:extLst>
              <a:ext uri="{FF2B5EF4-FFF2-40B4-BE49-F238E27FC236}">
                <a16:creationId xmlns:a16="http://schemas.microsoft.com/office/drawing/2014/main" id="{FD8E64EE-9F7E-C647-B2DB-4CFDC1AECF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7694B8-91EC-EF4B-8D18-E337E55DA834}"/>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411816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712DB7-BD79-DC4F-8C7A-9FAC3A07B40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BF192C9-D967-4E4D-9E2C-2042CC484CBC}"/>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8D07ECF-FCD7-544B-BA8A-A481299853D6}"/>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5" name="Segnaposto piè di pagina 4">
            <a:extLst>
              <a:ext uri="{FF2B5EF4-FFF2-40B4-BE49-F238E27FC236}">
                <a16:creationId xmlns:a16="http://schemas.microsoft.com/office/drawing/2014/main" id="{84CE33DD-79A7-3E40-B22F-AD568D9C09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E81853-D0DC-7A4F-A4C8-E6FA357D5FC8}"/>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230054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E2A24B-8942-F643-AEC6-D37EF5D5993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4F7A4D6-6614-C849-A19F-5055E3F41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F5A7A98-53D8-D941-BF8E-52A45297A360}"/>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5" name="Segnaposto piè di pagina 4">
            <a:extLst>
              <a:ext uri="{FF2B5EF4-FFF2-40B4-BE49-F238E27FC236}">
                <a16:creationId xmlns:a16="http://schemas.microsoft.com/office/drawing/2014/main" id="{EADAA81C-A32F-0B4B-8A7B-AAA59A2731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4C4D0F-B86B-B949-A51A-7A8DB583B1FD}"/>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270996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D8D0E-6B56-A143-9644-5BA2CFA25DA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9D5B27C-A43A-4E46-8BED-0D341B5306D5}"/>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7B92DF1D-FC44-2F45-9E05-D58E298F7423}"/>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773140D-B567-DE40-99F2-4E27F1636562}"/>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6" name="Segnaposto piè di pagina 5">
            <a:extLst>
              <a:ext uri="{FF2B5EF4-FFF2-40B4-BE49-F238E27FC236}">
                <a16:creationId xmlns:a16="http://schemas.microsoft.com/office/drawing/2014/main" id="{01D5E6FF-EC98-4F4C-AD71-87376282EF3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1CC41E-7247-444E-A23A-2DA31F7C471C}"/>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201634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C14D8B-BF21-9140-9E1A-87B8E510A11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87CD74-6987-9D44-8084-BB1BA4D96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6D8DB7B-23BE-8A46-9EEA-1A86D9F1C512}"/>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B8BD317B-0FB1-DE4E-B5A4-C6A404C98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C86947D1-C49C-9D41-A512-C159813167F6}"/>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D06D1D06-6826-1D44-8A67-A6A1692357D5}"/>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8" name="Segnaposto piè di pagina 7">
            <a:extLst>
              <a:ext uri="{FF2B5EF4-FFF2-40B4-BE49-F238E27FC236}">
                <a16:creationId xmlns:a16="http://schemas.microsoft.com/office/drawing/2014/main" id="{70BFC6D4-0659-4342-90FF-A42113043DB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75A3CB3-4CDE-7A4C-94FF-B9A5373AEBE7}"/>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296979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B2CACD-4F24-1C4E-9E6E-9ADBDC2F4A9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66D6B43-D274-9441-8913-AB3307AFC2B8}"/>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4" name="Segnaposto piè di pagina 3">
            <a:extLst>
              <a:ext uri="{FF2B5EF4-FFF2-40B4-BE49-F238E27FC236}">
                <a16:creationId xmlns:a16="http://schemas.microsoft.com/office/drawing/2014/main" id="{F46E6C3B-33BB-F24B-8DD2-08B38E2A1A6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4CE09B-5E18-0A44-A308-1768B0A2B2CD}"/>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144110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9BC0E22-9DB1-FE46-95FD-EC2ABA9D5B67}"/>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3" name="Segnaposto piè di pagina 2">
            <a:extLst>
              <a:ext uri="{FF2B5EF4-FFF2-40B4-BE49-F238E27FC236}">
                <a16:creationId xmlns:a16="http://schemas.microsoft.com/office/drawing/2014/main" id="{958D07A3-DDED-5540-959B-899DF12DA1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2DFA14E-C7A1-3A47-9C3F-AC58CC58E41B}"/>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15642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C155F-1342-2B4A-BBA7-2E8C67BFDDE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37EB9A-73AE-C748-9997-0CCC922F3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C8DA8D98-87C5-0541-98C7-13B42B9CF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233B7064-8155-8D42-BD96-A437C0E8A076}"/>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6" name="Segnaposto piè di pagina 5">
            <a:extLst>
              <a:ext uri="{FF2B5EF4-FFF2-40B4-BE49-F238E27FC236}">
                <a16:creationId xmlns:a16="http://schemas.microsoft.com/office/drawing/2014/main" id="{D08CE459-D7DF-6D4B-98F8-3AF0FC753C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38FE68-D5BA-C047-A0BB-7B6E597EE511}"/>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154471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9EC807-D3C4-C240-A557-92780B07BF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B35FD04-918B-2B40-A5FC-E9353155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F9F840D-5E17-E742-9510-9693A7FED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020C188-D782-734E-B187-6FD0FD45DA0A}"/>
              </a:ext>
            </a:extLst>
          </p:cNvPr>
          <p:cNvSpPr>
            <a:spLocks noGrp="1"/>
          </p:cNvSpPr>
          <p:nvPr>
            <p:ph type="dt" sz="half" idx="10"/>
          </p:nvPr>
        </p:nvSpPr>
        <p:spPr/>
        <p:txBody>
          <a:bodyPr/>
          <a:lstStyle/>
          <a:p>
            <a:fld id="{EB20ABF0-56A6-EC46-B355-B06D5EFD9D8E}" type="datetimeFigureOut">
              <a:rPr lang="it-IT" smtClean="0"/>
              <a:t>19/12/20</a:t>
            </a:fld>
            <a:endParaRPr lang="it-IT"/>
          </a:p>
        </p:txBody>
      </p:sp>
      <p:sp>
        <p:nvSpPr>
          <p:cNvPr id="6" name="Segnaposto piè di pagina 5">
            <a:extLst>
              <a:ext uri="{FF2B5EF4-FFF2-40B4-BE49-F238E27FC236}">
                <a16:creationId xmlns:a16="http://schemas.microsoft.com/office/drawing/2014/main" id="{62FC931A-7FEF-664F-AEBA-D6E0F62D9B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C382605-EF89-1140-A7AD-A245BF081824}"/>
              </a:ext>
            </a:extLst>
          </p:cNvPr>
          <p:cNvSpPr>
            <a:spLocks noGrp="1"/>
          </p:cNvSpPr>
          <p:nvPr>
            <p:ph type="sldNum" sz="quarter" idx="12"/>
          </p:nvPr>
        </p:nvSpPr>
        <p:spPr/>
        <p:txBody>
          <a:bodyPr/>
          <a:lstStyle/>
          <a:p>
            <a:fld id="{7AB67762-B25A-104A-85EF-8BAE565F4A79}" type="slidenum">
              <a:rPr lang="it-IT" smtClean="0"/>
              <a:t>‹N›</a:t>
            </a:fld>
            <a:endParaRPr lang="it-IT"/>
          </a:p>
        </p:txBody>
      </p:sp>
    </p:spTree>
    <p:extLst>
      <p:ext uri="{BB962C8B-B14F-4D97-AF65-F5344CB8AC3E}">
        <p14:creationId xmlns:p14="http://schemas.microsoft.com/office/powerpoint/2010/main" val="412982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545C4D6-F3C5-914D-B80D-661466369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8210270-3410-0840-B6D4-032021A05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2CCEDB8-C78E-1943-B6F3-641643127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0ABF0-56A6-EC46-B355-B06D5EFD9D8E}" type="datetimeFigureOut">
              <a:rPr lang="it-IT" smtClean="0"/>
              <a:t>19/12/20</a:t>
            </a:fld>
            <a:endParaRPr lang="it-IT"/>
          </a:p>
        </p:txBody>
      </p:sp>
      <p:sp>
        <p:nvSpPr>
          <p:cNvPr id="5" name="Segnaposto piè di pagina 4">
            <a:extLst>
              <a:ext uri="{FF2B5EF4-FFF2-40B4-BE49-F238E27FC236}">
                <a16:creationId xmlns:a16="http://schemas.microsoft.com/office/drawing/2014/main" id="{3BB6DA12-80C9-624C-955B-D029F4A63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19EC401-D2E2-7246-A78D-1EBE1EE6E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67762-B25A-104A-85EF-8BAE565F4A79}" type="slidenum">
              <a:rPr lang="it-IT" smtClean="0"/>
              <a:t>‹N›</a:t>
            </a:fld>
            <a:endParaRPr lang="it-IT"/>
          </a:p>
        </p:txBody>
      </p:sp>
    </p:spTree>
    <p:extLst>
      <p:ext uri="{BB962C8B-B14F-4D97-AF65-F5344CB8AC3E}">
        <p14:creationId xmlns:p14="http://schemas.microsoft.com/office/powerpoint/2010/main" val="192775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mailto:giada.mastrogiorgio@gmail.come"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09600" y="2514600"/>
            <a:ext cx="11893266" cy="26416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6" name="CasellaDiTesto 5"/>
          <p:cNvSpPr txBox="1"/>
          <p:nvPr/>
        </p:nvSpPr>
        <p:spPr>
          <a:xfrm>
            <a:off x="265539" y="2557140"/>
            <a:ext cx="10877266" cy="995209"/>
          </a:xfrm>
          <a:prstGeom prst="rect">
            <a:avLst/>
          </a:prstGeom>
          <a:noFill/>
        </p:spPr>
        <p:txBody>
          <a:bodyPr wrap="square" rtlCol="0">
            <a:spAutoFit/>
          </a:bodyPr>
          <a:lstStyle/>
          <a:p>
            <a:r>
              <a:rPr lang="it-IT" sz="5867" b="1" dirty="0">
                <a:solidFill>
                  <a:schemeClr val="bg1"/>
                </a:solidFill>
                <a:latin typeface="Century Gothic" panose="020B0502020202020204" pitchFamily="34" charset="0"/>
              </a:rPr>
              <a:t>Puericultura e tutela minori</a:t>
            </a:r>
            <a:endParaRPr lang="it-IT" sz="6000" b="1" dirty="0">
              <a:solidFill>
                <a:schemeClr val="bg1"/>
              </a:solidFill>
              <a:latin typeface="Century Gothic" panose="020B0502020202020204" pitchFamily="34" charset="0"/>
            </a:endParaRPr>
          </a:p>
        </p:txBody>
      </p:sp>
      <p:cxnSp>
        <p:nvCxnSpPr>
          <p:cNvPr id="8" name="Connettore 4 7"/>
          <p:cNvCxnSpPr/>
          <p:nvPr/>
        </p:nvCxnSpPr>
        <p:spPr>
          <a:xfrm rot="16200000" flipH="1">
            <a:off x="7824699" y="3024099"/>
            <a:ext cx="7213600" cy="911403"/>
          </a:xfrm>
          <a:prstGeom prst="bentConnector3">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cxnSp>
        <p:nvCxnSpPr>
          <p:cNvPr id="12" name="Connettore 4 11"/>
          <p:cNvCxnSpPr/>
          <p:nvPr/>
        </p:nvCxnSpPr>
        <p:spPr>
          <a:xfrm rot="16200000" flipH="1">
            <a:off x="-2850183" y="3024099"/>
            <a:ext cx="7213600" cy="911403"/>
          </a:xfrm>
          <a:prstGeom prst="bentConnector3">
            <a:avLst>
              <a:gd name="adj1" fmla="val 80986"/>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3" name="Connettore 4 12"/>
          <p:cNvCxnSpPr/>
          <p:nvPr/>
        </p:nvCxnSpPr>
        <p:spPr>
          <a:xfrm rot="10800000" flipV="1">
            <a:off x="0" y="5593370"/>
            <a:ext cx="12903200" cy="579704"/>
          </a:xfrm>
          <a:prstGeom prst="bentConnector3">
            <a:avLst>
              <a:gd name="adj1" fmla="val 50000"/>
            </a:avLst>
          </a:prstGeom>
          <a:ln w="28575">
            <a:solidFill>
              <a:srgbClr val="098778"/>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1055"/>
            <a:ext cx="7547545" cy="1996967"/>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934" y="5794136"/>
            <a:ext cx="1599448" cy="757878"/>
          </a:xfrm>
          <a:prstGeom prst="rect">
            <a:avLst/>
          </a:prstGeom>
        </p:spPr>
      </p:pic>
      <p:sp>
        <p:nvSpPr>
          <p:cNvPr id="4" name="CasellaDiTesto 3">
            <a:extLst>
              <a:ext uri="{FF2B5EF4-FFF2-40B4-BE49-F238E27FC236}">
                <a16:creationId xmlns:a16="http://schemas.microsoft.com/office/drawing/2014/main" id="{D5B0571B-836A-7146-9F28-6CA249C7BCC9}"/>
              </a:ext>
            </a:extLst>
          </p:cNvPr>
          <p:cNvSpPr txBox="1"/>
          <p:nvPr/>
        </p:nvSpPr>
        <p:spPr>
          <a:xfrm>
            <a:off x="1244731" y="5117027"/>
            <a:ext cx="3456395" cy="1354217"/>
          </a:xfrm>
          <a:prstGeom prst="rect">
            <a:avLst/>
          </a:prstGeom>
          <a:noFill/>
        </p:spPr>
        <p:txBody>
          <a:bodyPr wrap="none" rtlCol="0">
            <a:spAutoFit/>
          </a:bodyPr>
          <a:lstStyle/>
          <a:p>
            <a:r>
              <a:rPr lang="it-IT" sz="1600" dirty="0">
                <a:latin typeface="Century Gothic" panose="020B0502020202020204" pitchFamily="34" charset="0"/>
              </a:rPr>
              <a:t>Giada Mastrogiorgio</a:t>
            </a:r>
          </a:p>
          <a:p>
            <a:r>
              <a:rPr lang="it-IT" sz="1600" dirty="0">
                <a:latin typeface="Century Gothic" panose="020B0502020202020204" pitchFamily="34" charset="0"/>
              </a:rPr>
              <a:t>Psicologa e psicoterapeuta</a:t>
            </a:r>
          </a:p>
          <a:p>
            <a:endParaRPr lang="it-IT" sz="1600" dirty="0">
              <a:latin typeface="Century Gothic" panose="020B0502020202020204" pitchFamily="34" charset="0"/>
            </a:endParaRPr>
          </a:p>
          <a:p>
            <a:r>
              <a:rPr lang="it-IT" sz="1600" dirty="0">
                <a:latin typeface="Century Gothic" panose="020B0502020202020204" pitchFamily="34" charset="0"/>
                <a:hlinkClick r:id="rId5"/>
              </a:rPr>
              <a:t>giada.mastrogiorgio@gmail.com</a:t>
            </a:r>
            <a:endParaRPr lang="it-IT" sz="1600" dirty="0">
              <a:latin typeface="Century Gothic" panose="020B0502020202020204" pitchFamily="34" charset="0"/>
            </a:endParaRPr>
          </a:p>
          <a:p>
            <a:endParaRPr lang="it-IT" dirty="0"/>
          </a:p>
        </p:txBody>
      </p:sp>
      <p:pic>
        <p:nvPicPr>
          <p:cNvPr id="10" name="Immagine 9">
            <a:extLst>
              <a:ext uri="{FF2B5EF4-FFF2-40B4-BE49-F238E27FC236}">
                <a16:creationId xmlns:a16="http://schemas.microsoft.com/office/drawing/2014/main" id="{0EF49F80-F8BC-A946-9420-03D9CE50FADF}"/>
              </a:ext>
            </a:extLst>
          </p:cNvPr>
          <p:cNvPicPr>
            <a:picLocks noChangeAspect="1"/>
          </p:cNvPicPr>
          <p:nvPr/>
        </p:nvPicPr>
        <p:blipFill>
          <a:blip r:embed="rId6"/>
          <a:stretch>
            <a:fillRect/>
          </a:stretch>
        </p:blipFill>
        <p:spPr>
          <a:xfrm>
            <a:off x="144511" y="5175871"/>
            <a:ext cx="923221" cy="923221"/>
          </a:xfrm>
          <a:prstGeom prst="rect">
            <a:avLst/>
          </a:prstGeom>
        </p:spPr>
      </p:pic>
    </p:spTree>
    <p:extLst>
      <p:ext uri="{BB962C8B-B14F-4D97-AF65-F5344CB8AC3E}">
        <p14:creationId xmlns:p14="http://schemas.microsoft.com/office/powerpoint/2010/main" val="296583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7092006" cy="369332"/>
          </a:xfrm>
          <a:prstGeom prst="rect">
            <a:avLst/>
          </a:prstGeom>
        </p:spPr>
        <p:txBody>
          <a:bodyPr wrap="none">
            <a:spAutoFit/>
          </a:bodyPr>
          <a:lstStyle/>
          <a:p>
            <a:r>
              <a:rPr lang="it-IT" b="1" dirty="0">
                <a:solidFill>
                  <a:srgbClr val="FF0000"/>
                </a:solidFill>
                <a:latin typeface="Century Gothic" panose="020B0502020202020204" pitchFamily="34" charset="0"/>
              </a:rPr>
              <a:t>LA RACCOLTA ANAMNESTICA: QUALI STRUMENTI DI INDAGINE? </a:t>
            </a:r>
          </a:p>
        </p:txBody>
      </p:sp>
      <p:pic>
        <p:nvPicPr>
          <p:cNvPr id="5" name="Immagine 4">
            <a:extLst>
              <a:ext uri="{FF2B5EF4-FFF2-40B4-BE49-F238E27FC236}">
                <a16:creationId xmlns:a16="http://schemas.microsoft.com/office/drawing/2014/main" id="{902120F8-76CA-354C-921B-971D3100C0BB}"/>
              </a:ext>
            </a:extLst>
          </p:cNvPr>
          <p:cNvPicPr>
            <a:picLocks noChangeAspect="1"/>
          </p:cNvPicPr>
          <p:nvPr/>
        </p:nvPicPr>
        <p:blipFill rotWithShape="1">
          <a:blip r:embed="rId3"/>
          <a:srcRect r="4031" b="9002"/>
          <a:stretch/>
        </p:blipFill>
        <p:spPr>
          <a:xfrm>
            <a:off x="7764447" y="1823760"/>
            <a:ext cx="4010458" cy="3415427"/>
          </a:xfrm>
          <a:prstGeom prst="rect">
            <a:avLst/>
          </a:prstGeom>
        </p:spPr>
      </p:pic>
      <p:sp>
        <p:nvSpPr>
          <p:cNvPr id="7" name="CasellaDiTesto 6">
            <a:extLst>
              <a:ext uri="{FF2B5EF4-FFF2-40B4-BE49-F238E27FC236}">
                <a16:creationId xmlns:a16="http://schemas.microsoft.com/office/drawing/2014/main" id="{B86405CF-AD68-534A-8F10-D2CA37C1448C}"/>
              </a:ext>
            </a:extLst>
          </p:cNvPr>
          <p:cNvSpPr txBox="1"/>
          <p:nvPr/>
        </p:nvSpPr>
        <p:spPr>
          <a:xfrm>
            <a:off x="1323475" y="2036883"/>
            <a:ext cx="5783178" cy="3139321"/>
          </a:xfrm>
          <a:prstGeom prst="rect">
            <a:avLst/>
          </a:prstGeom>
          <a:noFill/>
        </p:spPr>
        <p:txBody>
          <a:bodyPr wrap="square" rtlCol="0">
            <a:spAutoFit/>
          </a:bodyPr>
          <a:lstStyle/>
          <a:p>
            <a:pPr marL="285750" indent="-285750" algn="just">
              <a:buFont typeface="Arial" panose="020B0604020202020204" pitchFamily="34" charset="0"/>
              <a:buChar char="•"/>
            </a:pPr>
            <a:r>
              <a:rPr lang="it-IT" dirty="0">
                <a:latin typeface="Century Gothic" panose="020B0502020202020204" pitchFamily="34" charset="0"/>
              </a:rPr>
              <a:t>Attenzione al mondo interiore del soggetto ma anche al mondo esteriore</a:t>
            </a:r>
          </a:p>
          <a:p>
            <a:pPr algn="just"/>
            <a:endParaRPr lang="it-IT" dirty="0">
              <a:latin typeface="Century Gothic" panose="020B0502020202020204" pitchFamily="34" charset="0"/>
            </a:endParaRPr>
          </a:p>
          <a:p>
            <a:pPr marL="285750" indent="-285750" algn="just">
              <a:buFont typeface="Arial" panose="020B0604020202020204" pitchFamily="34" charset="0"/>
              <a:buChar char="•"/>
            </a:pPr>
            <a:r>
              <a:rPr lang="it-IT" dirty="0">
                <a:latin typeface="Century Gothic" panose="020B0502020202020204" pitchFamily="34" charset="0"/>
              </a:rPr>
              <a:t>Decodifica del «linguaggio» dei sintomi del soggetto, della famiglia che incontriamo </a:t>
            </a:r>
          </a:p>
          <a:p>
            <a:pPr algn="just"/>
            <a:endParaRPr lang="it-IT" dirty="0">
              <a:latin typeface="Century Gothic" panose="020B0502020202020204" pitchFamily="34" charset="0"/>
            </a:endParaRPr>
          </a:p>
          <a:p>
            <a:pPr marL="285750" indent="-285750" algn="just">
              <a:buFont typeface="Arial" panose="020B0604020202020204" pitchFamily="34" charset="0"/>
              <a:buChar char="•"/>
            </a:pPr>
            <a:r>
              <a:rPr lang="it-IT" dirty="0">
                <a:latin typeface="Century Gothic" panose="020B0502020202020204" pitchFamily="34" charset="0"/>
              </a:rPr>
              <a:t>Raccolta di elementi culturali (pratiche religiose, valori tradizionali e familiari) e delle teorie eziologiche del malessere (OGNI CULTURA OFFRE MODELLI DI NORMALITA’ E PATOLOGIA) </a:t>
            </a:r>
          </a:p>
        </p:txBody>
      </p:sp>
    </p:spTree>
    <p:extLst>
      <p:ext uri="{BB962C8B-B14F-4D97-AF65-F5344CB8AC3E}">
        <p14:creationId xmlns:p14="http://schemas.microsoft.com/office/powerpoint/2010/main" val="373397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261250" y="437636"/>
            <a:ext cx="2658100" cy="369332"/>
          </a:xfrm>
          <a:prstGeom prst="rect">
            <a:avLst/>
          </a:prstGeom>
        </p:spPr>
        <p:txBody>
          <a:bodyPr wrap="none">
            <a:spAutoFit/>
          </a:bodyPr>
          <a:lstStyle/>
          <a:p>
            <a:r>
              <a:rPr lang="it-IT" b="1" dirty="0">
                <a:solidFill>
                  <a:srgbClr val="FF0000"/>
                </a:solidFill>
                <a:latin typeface="Century Gothic" panose="020B0502020202020204" pitchFamily="34" charset="0"/>
              </a:rPr>
              <a:t>L’IDENTIKIT CULTURALE </a:t>
            </a:r>
          </a:p>
        </p:txBody>
      </p:sp>
      <p:graphicFrame>
        <p:nvGraphicFramePr>
          <p:cNvPr id="2" name="Tabella 1">
            <a:extLst>
              <a:ext uri="{FF2B5EF4-FFF2-40B4-BE49-F238E27FC236}">
                <a16:creationId xmlns:a16="http://schemas.microsoft.com/office/drawing/2014/main" id="{BE781D14-34F8-2D4D-8C6E-3D659FFA5E35}"/>
              </a:ext>
            </a:extLst>
          </p:cNvPr>
          <p:cNvGraphicFramePr>
            <a:graphicFrameLocks noGrp="1"/>
          </p:cNvGraphicFramePr>
          <p:nvPr>
            <p:extLst>
              <p:ext uri="{D42A27DB-BD31-4B8C-83A1-F6EECF244321}">
                <p14:modId xmlns:p14="http://schemas.microsoft.com/office/powerpoint/2010/main" val="2454627489"/>
              </p:ext>
            </p:extLst>
          </p:nvPr>
        </p:nvGraphicFramePr>
        <p:xfrm>
          <a:off x="5320145" y="63918"/>
          <a:ext cx="6801852" cy="6697829"/>
        </p:xfrm>
        <a:graphic>
          <a:graphicData uri="http://schemas.openxmlformats.org/drawingml/2006/table">
            <a:tbl>
              <a:tblPr firstRow="1" firstCol="1" bandRow="1">
                <a:tableStyleId>{5C22544A-7EE6-4342-B048-85BDC9FD1C3A}</a:tableStyleId>
              </a:tblPr>
              <a:tblGrid>
                <a:gridCol w="1700463">
                  <a:extLst>
                    <a:ext uri="{9D8B030D-6E8A-4147-A177-3AD203B41FA5}">
                      <a16:colId xmlns:a16="http://schemas.microsoft.com/office/drawing/2014/main" val="1364034037"/>
                    </a:ext>
                  </a:extLst>
                </a:gridCol>
                <a:gridCol w="1219200">
                  <a:extLst>
                    <a:ext uri="{9D8B030D-6E8A-4147-A177-3AD203B41FA5}">
                      <a16:colId xmlns:a16="http://schemas.microsoft.com/office/drawing/2014/main" val="2381258937"/>
                    </a:ext>
                  </a:extLst>
                </a:gridCol>
                <a:gridCol w="1315453">
                  <a:extLst>
                    <a:ext uri="{9D8B030D-6E8A-4147-A177-3AD203B41FA5}">
                      <a16:colId xmlns:a16="http://schemas.microsoft.com/office/drawing/2014/main" val="2247649824"/>
                    </a:ext>
                  </a:extLst>
                </a:gridCol>
                <a:gridCol w="1395663">
                  <a:extLst>
                    <a:ext uri="{9D8B030D-6E8A-4147-A177-3AD203B41FA5}">
                      <a16:colId xmlns:a16="http://schemas.microsoft.com/office/drawing/2014/main" val="2569763149"/>
                    </a:ext>
                  </a:extLst>
                </a:gridCol>
                <a:gridCol w="1171073">
                  <a:extLst>
                    <a:ext uri="{9D8B030D-6E8A-4147-A177-3AD203B41FA5}">
                      <a16:colId xmlns:a16="http://schemas.microsoft.com/office/drawing/2014/main" val="2007145112"/>
                    </a:ext>
                  </a:extLst>
                </a:gridCol>
              </a:tblGrid>
              <a:tr h="855463">
                <a:tc>
                  <a:txBody>
                    <a:bodyPr/>
                    <a:lstStyle/>
                    <a:p>
                      <a:pPr marR="71755" algn="just">
                        <a:lnSpc>
                          <a:spcPct val="150000"/>
                        </a:lnSpc>
                        <a:spcAft>
                          <a:spcPts val="0"/>
                        </a:spcAft>
                      </a:pPr>
                      <a:r>
                        <a:rPr lang="it-IT" sz="1100" dirty="0">
                          <a:effectLst/>
                          <a:latin typeface="Century Gothic" panose="020B0502020202020204" pitchFamily="34" charset="0"/>
                        </a:rPr>
                        <a:t>Categorie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lnSpc>
                          <a:spcPct val="150000"/>
                        </a:lnSpc>
                        <a:spcAft>
                          <a:spcPts val="0"/>
                        </a:spcAft>
                      </a:pPr>
                      <a:r>
                        <a:rPr lang="it-IT" sz="1100" dirty="0">
                          <a:effectLst/>
                          <a:latin typeface="Century Gothic" panose="020B0502020202020204" pitchFamily="34" charset="0"/>
                        </a:rPr>
                        <a:t>TRADIZIONALE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lnSpc>
                          <a:spcPct val="150000"/>
                        </a:lnSpc>
                        <a:spcAft>
                          <a:spcPts val="0"/>
                        </a:spcAft>
                      </a:pPr>
                      <a:r>
                        <a:rPr lang="it-IT" sz="1100" dirty="0">
                          <a:effectLst/>
                          <a:latin typeface="Century Gothic" panose="020B0502020202020204" pitchFamily="34" charset="0"/>
                        </a:rPr>
                        <a:t>MODERNIZZATO</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lnSpc>
                          <a:spcPct val="150000"/>
                        </a:lnSpc>
                        <a:spcAft>
                          <a:spcPts val="0"/>
                        </a:spcAft>
                      </a:pPr>
                      <a:r>
                        <a:rPr lang="it-IT" sz="1100" dirty="0">
                          <a:effectLst/>
                          <a:latin typeface="Century Gothic" panose="020B0502020202020204" pitchFamily="34" charset="0"/>
                        </a:rPr>
                        <a:t>ACCULTURATO</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lnSpc>
                          <a:spcPct val="150000"/>
                        </a:lnSpc>
                        <a:spcAft>
                          <a:spcPts val="0"/>
                        </a:spcAft>
                      </a:pPr>
                      <a:r>
                        <a:rPr lang="it-IT" sz="1100" dirty="0">
                          <a:effectLst/>
                          <a:latin typeface="Century Gothic" panose="020B0502020202020204" pitchFamily="34" charset="0"/>
                        </a:rPr>
                        <a:t>Note esplicative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3809902734"/>
                  </a:ext>
                </a:extLst>
              </a:tr>
              <a:tr h="460098">
                <a:tc>
                  <a:txBody>
                    <a:bodyPr/>
                    <a:lstStyle/>
                    <a:p>
                      <a:pPr marR="71755" algn="l">
                        <a:spcAft>
                          <a:spcPts val="0"/>
                        </a:spcAft>
                      </a:pPr>
                      <a:r>
                        <a:rPr lang="it-IT" sz="1100" dirty="0">
                          <a:effectLst/>
                          <a:latin typeface="Century Gothic" panose="020B0502020202020204" pitchFamily="34" charset="0"/>
                        </a:rPr>
                        <a:t>Nome proprio</a:t>
                      </a:r>
                    </a:p>
                    <a:p>
                      <a:pPr marR="71755" algn="l">
                        <a:spcAft>
                          <a:spcPts val="0"/>
                        </a:spcAft>
                      </a:pPr>
                      <a:r>
                        <a:rPr lang="it-IT" sz="1100" dirty="0">
                          <a:effectLst/>
                          <a:latin typeface="Century Gothic" panose="020B0502020202020204" pitchFamily="34" charset="0"/>
                        </a:rPr>
                        <a:t> epos</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2090191247"/>
                  </a:ext>
                </a:extLst>
              </a:tr>
              <a:tr h="422227">
                <a:tc>
                  <a:txBody>
                    <a:bodyPr/>
                    <a:lstStyle/>
                    <a:p>
                      <a:pPr marR="71755" algn="l">
                        <a:spcAft>
                          <a:spcPts val="0"/>
                        </a:spcAft>
                      </a:pPr>
                      <a:r>
                        <a:rPr lang="it-IT" sz="1100" dirty="0">
                          <a:effectLst/>
                          <a:latin typeface="Century Gothic" panose="020B0502020202020204" pitchFamily="34" charset="0"/>
                        </a:rPr>
                        <a:t>Luogo di nascita</a:t>
                      </a:r>
                    </a:p>
                    <a:p>
                      <a:pPr marR="71755" algn="l">
                        <a:spcAft>
                          <a:spcPts val="0"/>
                        </a:spcAft>
                      </a:pPr>
                      <a:r>
                        <a:rPr lang="it-IT" sz="1100" dirty="0">
                          <a:effectLst/>
                          <a:latin typeface="Century Gothic" panose="020B0502020202020204" pitchFamily="34" charset="0"/>
                        </a:rPr>
                        <a:t>topos</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806923567"/>
                  </a:ext>
                </a:extLst>
              </a:tr>
              <a:tr h="422227">
                <a:tc>
                  <a:txBody>
                    <a:bodyPr/>
                    <a:lstStyle/>
                    <a:p>
                      <a:pPr marR="71755" algn="l">
                        <a:spcAft>
                          <a:spcPts val="0"/>
                        </a:spcAft>
                      </a:pPr>
                      <a:r>
                        <a:rPr lang="it-IT" sz="1100" dirty="0">
                          <a:effectLst/>
                          <a:latin typeface="Century Gothic" panose="020B0502020202020204" pitchFamily="34" charset="0"/>
                        </a:rPr>
                        <a:t>Età</a:t>
                      </a:r>
                    </a:p>
                    <a:p>
                      <a:pPr marR="71755" algn="l">
                        <a:spcAft>
                          <a:spcPts val="0"/>
                        </a:spcAft>
                      </a:pPr>
                      <a:r>
                        <a:rPr lang="it-IT" sz="1100" dirty="0">
                          <a:effectLst/>
                          <a:latin typeface="Century Gothic" panose="020B0502020202020204" pitchFamily="34" charset="0"/>
                        </a:rPr>
                        <a:t>identità culturale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692921860"/>
                  </a:ext>
                </a:extLst>
              </a:tr>
              <a:tr h="422227">
                <a:tc>
                  <a:txBody>
                    <a:bodyPr/>
                    <a:lstStyle/>
                    <a:p>
                      <a:pPr marR="71755" algn="l">
                        <a:spcAft>
                          <a:spcPts val="0"/>
                        </a:spcAft>
                      </a:pPr>
                      <a:r>
                        <a:rPr lang="it-IT" sz="1100" dirty="0">
                          <a:effectLst/>
                          <a:latin typeface="Century Gothic" panose="020B0502020202020204" pitchFamily="34" charset="0"/>
                        </a:rPr>
                        <a:t>Fratria</a:t>
                      </a:r>
                    </a:p>
                    <a:p>
                      <a:pPr marR="71755" algn="l">
                        <a:spcAft>
                          <a:spcPts val="0"/>
                        </a:spcAft>
                      </a:pPr>
                      <a:r>
                        <a:rPr lang="it-IT" sz="1100" dirty="0">
                          <a:effectLst/>
                          <a:latin typeface="Century Gothic" panose="020B0502020202020204" pitchFamily="34" charset="0"/>
                        </a:rPr>
                        <a:t>genos</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4236045204"/>
                  </a:ext>
                </a:extLst>
              </a:tr>
              <a:tr h="446261">
                <a:tc>
                  <a:txBody>
                    <a:bodyPr/>
                    <a:lstStyle/>
                    <a:p>
                      <a:pPr marR="71755" algn="l">
                        <a:spcAft>
                          <a:spcPts val="0"/>
                        </a:spcAft>
                      </a:pPr>
                      <a:r>
                        <a:rPr lang="it-IT" sz="1100" dirty="0">
                          <a:effectLst/>
                          <a:latin typeface="Century Gothic" panose="020B0502020202020204" pitchFamily="34" charset="0"/>
                        </a:rPr>
                        <a:t>Lingua- dialetto</a:t>
                      </a:r>
                    </a:p>
                    <a:p>
                      <a:pPr marR="71755" algn="l">
                        <a:spcAft>
                          <a:spcPts val="0"/>
                        </a:spcAft>
                      </a:pPr>
                      <a:r>
                        <a:rPr lang="it-IT" sz="1100" dirty="0">
                          <a:effectLst/>
                          <a:latin typeface="Century Gothic" panose="020B0502020202020204" pitchFamily="34" charset="0"/>
                        </a:rPr>
                        <a:t>logos</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300102526"/>
                  </a:ext>
                </a:extLst>
              </a:tr>
              <a:tr h="470588">
                <a:tc>
                  <a:txBody>
                    <a:bodyPr/>
                    <a:lstStyle/>
                    <a:p>
                      <a:pPr marR="71755" algn="l">
                        <a:spcAft>
                          <a:spcPts val="0"/>
                        </a:spcAft>
                      </a:pPr>
                      <a:r>
                        <a:rPr lang="it-IT" sz="1100" dirty="0">
                          <a:effectLst/>
                          <a:latin typeface="Century Gothic" panose="020B0502020202020204" pitchFamily="34" charset="0"/>
                        </a:rPr>
                        <a:t>Mobilità famiglia</a:t>
                      </a:r>
                    </a:p>
                    <a:p>
                      <a:pPr marR="71755" algn="l">
                        <a:spcAft>
                          <a:spcPts val="0"/>
                        </a:spcAft>
                      </a:pPr>
                      <a:r>
                        <a:rPr lang="it-IT" sz="1100" dirty="0">
                          <a:effectLst/>
                          <a:latin typeface="Century Gothic" panose="020B0502020202020204" pitchFamily="34" charset="0"/>
                        </a:rPr>
                        <a:t>Processo transculturale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227789583"/>
                  </a:ext>
                </a:extLst>
              </a:tr>
              <a:tr h="422227">
                <a:tc>
                  <a:txBody>
                    <a:bodyPr/>
                    <a:lstStyle/>
                    <a:p>
                      <a:pPr marR="71755" algn="l">
                        <a:spcAft>
                          <a:spcPts val="0"/>
                        </a:spcAft>
                      </a:pPr>
                      <a:r>
                        <a:rPr lang="it-IT" sz="1100" dirty="0">
                          <a:effectLst/>
                          <a:latin typeface="Century Gothic" panose="020B0502020202020204" pitchFamily="34" charset="0"/>
                        </a:rPr>
                        <a:t>Anzianità residenza</a:t>
                      </a:r>
                    </a:p>
                    <a:p>
                      <a:pPr marR="71755" algn="l">
                        <a:spcAft>
                          <a:spcPts val="0"/>
                        </a:spcAft>
                      </a:pPr>
                      <a:r>
                        <a:rPr lang="it-IT" sz="1100" dirty="0">
                          <a:effectLst/>
                          <a:latin typeface="Century Gothic" panose="020B0502020202020204" pitchFamily="34" charset="0"/>
                        </a:rPr>
                        <a:t>Reticolo culturale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3099497229"/>
                  </a:ext>
                </a:extLst>
              </a:tr>
              <a:tr h="473993">
                <a:tc>
                  <a:txBody>
                    <a:bodyPr/>
                    <a:lstStyle/>
                    <a:p>
                      <a:pPr marR="71755" algn="l">
                        <a:spcAft>
                          <a:spcPts val="0"/>
                        </a:spcAft>
                      </a:pPr>
                      <a:r>
                        <a:rPr lang="it-IT" sz="1100" dirty="0">
                          <a:effectLst/>
                          <a:latin typeface="Century Gothic" panose="020B0502020202020204" pitchFamily="34" charset="0"/>
                        </a:rPr>
                        <a:t>Parenti co-residenti</a:t>
                      </a:r>
                    </a:p>
                    <a:p>
                      <a:pPr marR="71755" algn="l">
                        <a:spcAft>
                          <a:spcPts val="0"/>
                        </a:spcAft>
                      </a:pPr>
                      <a:r>
                        <a:rPr lang="it-IT" sz="1100" dirty="0">
                          <a:effectLst/>
                          <a:latin typeface="Century Gothic" panose="020B0502020202020204" pitchFamily="34" charset="0"/>
                        </a:rPr>
                        <a:t>Trasmissione culturale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31892108"/>
                  </a:ext>
                </a:extLst>
              </a:tr>
              <a:tr h="422227">
                <a:tc>
                  <a:txBody>
                    <a:bodyPr/>
                    <a:lstStyle/>
                    <a:p>
                      <a:pPr marR="71755" algn="l">
                        <a:spcAft>
                          <a:spcPts val="0"/>
                        </a:spcAft>
                      </a:pPr>
                      <a:r>
                        <a:rPr lang="it-IT" sz="1100" dirty="0">
                          <a:effectLst/>
                          <a:latin typeface="Century Gothic" panose="020B0502020202020204" pitchFamily="34" charset="0"/>
                        </a:rPr>
                        <a:t>Scolarità</a:t>
                      </a:r>
                    </a:p>
                    <a:p>
                      <a:pPr marR="71755" algn="l">
                        <a:spcAft>
                          <a:spcPts val="0"/>
                        </a:spcAft>
                      </a:pPr>
                      <a:r>
                        <a:rPr lang="it-IT" sz="1100" dirty="0">
                          <a:effectLst/>
                          <a:latin typeface="Century Gothic" panose="020B0502020202020204" pitchFamily="34" charset="0"/>
                        </a:rPr>
                        <a:t>Reticolo culturale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532918619"/>
                  </a:ext>
                </a:extLst>
              </a:tr>
              <a:tr h="422227">
                <a:tc>
                  <a:txBody>
                    <a:bodyPr/>
                    <a:lstStyle/>
                    <a:p>
                      <a:pPr marR="71755" algn="l">
                        <a:spcAft>
                          <a:spcPts val="0"/>
                        </a:spcAft>
                      </a:pPr>
                      <a:r>
                        <a:rPr lang="it-IT" sz="1100" dirty="0">
                          <a:effectLst/>
                          <a:latin typeface="Century Gothic" panose="020B0502020202020204" pitchFamily="34" charset="0"/>
                        </a:rPr>
                        <a:t>Lavoro</a:t>
                      </a:r>
                    </a:p>
                    <a:p>
                      <a:pPr marR="71755" algn="l">
                        <a:spcAft>
                          <a:spcPts val="0"/>
                        </a:spcAft>
                      </a:pPr>
                      <a:r>
                        <a:rPr lang="it-IT" sz="1100" dirty="0">
                          <a:effectLst/>
                          <a:latin typeface="Century Gothic" panose="020B0502020202020204" pitchFamily="34" charset="0"/>
                        </a:rPr>
                        <a:t>Modello culturale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2259903700"/>
                  </a:ext>
                </a:extLst>
              </a:tr>
              <a:tr h="422227">
                <a:tc>
                  <a:txBody>
                    <a:bodyPr/>
                    <a:lstStyle/>
                    <a:p>
                      <a:pPr marR="71755" algn="l">
                        <a:spcAft>
                          <a:spcPts val="0"/>
                        </a:spcAft>
                      </a:pPr>
                      <a:r>
                        <a:rPr lang="it-IT" sz="1100" dirty="0">
                          <a:effectLst/>
                          <a:latin typeface="Century Gothic" panose="020B0502020202020204" pitchFamily="34" charset="0"/>
                        </a:rPr>
                        <a:t>Salute-malattia</a:t>
                      </a:r>
                    </a:p>
                    <a:p>
                      <a:pPr marR="71755" algn="l">
                        <a:spcAft>
                          <a:spcPts val="0"/>
                        </a:spcAft>
                      </a:pPr>
                      <a:r>
                        <a:rPr lang="it-IT" sz="1100" dirty="0">
                          <a:effectLst/>
                          <a:latin typeface="Century Gothic" panose="020B0502020202020204" pitchFamily="34" charset="0"/>
                        </a:rPr>
                        <a:t>Modelli esplicativi</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475901286"/>
                  </a:ext>
                </a:extLst>
              </a:tr>
              <a:tr h="434746">
                <a:tc>
                  <a:txBody>
                    <a:bodyPr/>
                    <a:lstStyle/>
                    <a:p>
                      <a:pPr marR="71755" algn="l">
                        <a:spcAft>
                          <a:spcPts val="0"/>
                        </a:spcAft>
                      </a:pPr>
                      <a:r>
                        <a:rPr lang="it-IT" sz="1100" dirty="0">
                          <a:effectLst/>
                          <a:latin typeface="Century Gothic" panose="020B0502020202020204" pitchFamily="34" charset="0"/>
                        </a:rPr>
                        <a:t>Religione</a:t>
                      </a:r>
                    </a:p>
                    <a:p>
                      <a:pPr marR="71755" algn="l">
                        <a:spcAft>
                          <a:spcPts val="0"/>
                        </a:spcAft>
                      </a:pPr>
                      <a:r>
                        <a:rPr lang="it-IT" sz="1100" dirty="0">
                          <a:effectLst/>
                          <a:latin typeface="Century Gothic" panose="020B0502020202020204" pitchFamily="34" charset="0"/>
                        </a:rPr>
                        <a:t>ethos</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2638123209"/>
                  </a:ext>
                </a:extLst>
              </a:tr>
              <a:tr h="357648">
                <a:tc>
                  <a:txBody>
                    <a:bodyPr/>
                    <a:lstStyle/>
                    <a:p>
                      <a:pPr marR="71755" algn="l">
                        <a:spcAft>
                          <a:spcPts val="0"/>
                        </a:spcAft>
                      </a:pPr>
                      <a:r>
                        <a:rPr lang="it-IT" sz="1100" dirty="0">
                          <a:effectLst/>
                          <a:latin typeface="Century Gothic" panose="020B0502020202020204" pitchFamily="34" charset="0"/>
                        </a:rPr>
                        <a:t>Osservazione dei </a:t>
                      </a:r>
                      <a:r>
                        <a:rPr lang="it-IT" sz="1100" dirty="0">
                          <a:effectLst/>
                          <a:latin typeface="Century Gothic" panose="020B0502020202020204" pitchFamily="34" charset="0"/>
                          <a:cs typeface="Al Bayan Plain" pitchFamily="2" charset="-78"/>
                        </a:rPr>
                        <a:t>simboli</a:t>
                      </a:r>
                      <a:endParaRPr lang="it-IT" sz="1100" dirty="0">
                        <a:effectLst/>
                        <a:latin typeface="Century Gothic" panose="020B0502020202020204" pitchFamily="34" charset="0"/>
                        <a:ea typeface="Calibri" panose="020F0502020204030204" pitchFamily="34" charset="0"/>
                        <a:cs typeface="Al Bayan Plain" pitchFamily="2" charset="-78"/>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615406170"/>
                  </a:ext>
                </a:extLst>
              </a:tr>
              <a:tr h="211111">
                <a:tc>
                  <a:txBody>
                    <a:bodyPr/>
                    <a:lstStyle/>
                    <a:p>
                      <a:pPr marR="71755" algn="l">
                        <a:spcAft>
                          <a:spcPts val="0"/>
                        </a:spcAft>
                      </a:pPr>
                      <a:r>
                        <a:rPr lang="it-IT" sz="1100" dirty="0">
                          <a:effectLst/>
                          <a:latin typeface="Century Gothic" panose="020B0502020202020204" pitchFamily="34" charset="0"/>
                        </a:rPr>
                        <a:t>totale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2959139744"/>
                  </a:ext>
                </a:extLst>
              </a:tr>
            </a:tbl>
          </a:graphicData>
        </a:graphic>
      </p:graphicFrame>
      <p:sp>
        <p:nvSpPr>
          <p:cNvPr id="3" name="CasellaDiTesto 2">
            <a:extLst>
              <a:ext uri="{FF2B5EF4-FFF2-40B4-BE49-F238E27FC236}">
                <a16:creationId xmlns:a16="http://schemas.microsoft.com/office/drawing/2014/main" id="{9F0D3624-3959-2649-AC19-58842CFF37D8}"/>
              </a:ext>
            </a:extLst>
          </p:cNvPr>
          <p:cNvSpPr txBox="1"/>
          <p:nvPr/>
        </p:nvSpPr>
        <p:spPr>
          <a:xfrm>
            <a:off x="191654" y="967876"/>
            <a:ext cx="5015345" cy="6155531"/>
          </a:xfrm>
          <a:prstGeom prst="rect">
            <a:avLst/>
          </a:prstGeom>
          <a:noFill/>
        </p:spPr>
        <p:txBody>
          <a:bodyPr wrap="square" rtlCol="0">
            <a:spAutoFit/>
          </a:bodyPr>
          <a:lstStyle/>
          <a:p>
            <a:pPr algn="just"/>
            <a:r>
              <a:rPr lang="it-IT" sz="1700" b="1" dirty="0">
                <a:latin typeface="Century Gothic" panose="020B0502020202020204" pitchFamily="34" charset="0"/>
              </a:rPr>
              <a:t>Griglia di compilazione e di sintesi dell’IO CULTURALE </a:t>
            </a:r>
            <a:r>
              <a:rPr lang="it-IT" sz="1700" dirty="0">
                <a:latin typeface="Century Gothic" panose="020B0502020202020204" pitchFamily="34" charset="0"/>
              </a:rPr>
              <a:t>che si declina in tre tipologie: </a:t>
            </a:r>
          </a:p>
          <a:p>
            <a:pPr algn="just"/>
            <a:endParaRPr lang="it-IT" sz="1700" dirty="0">
              <a:latin typeface="Century Gothic" panose="020B0502020202020204" pitchFamily="34" charset="0"/>
            </a:endParaRPr>
          </a:p>
          <a:p>
            <a:pPr marL="285750" indent="-285750" algn="just">
              <a:buFont typeface="Arial" panose="020B0604020202020204" pitchFamily="34" charset="0"/>
              <a:buChar char="•"/>
            </a:pPr>
            <a:r>
              <a:rPr lang="it-IT" sz="1700" b="1" dirty="0">
                <a:latin typeface="Century Gothic" panose="020B0502020202020204" pitchFamily="34" charset="0"/>
              </a:rPr>
              <a:t>TRADIZIONALE</a:t>
            </a:r>
            <a:r>
              <a:rPr lang="it-IT" sz="1700" dirty="0">
                <a:latin typeface="Century Gothic" panose="020B0502020202020204" pitchFamily="34" charset="0"/>
              </a:rPr>
              <a:t> laddove emergono diversi punti di legame con la tradizione culturale del Paese di origine della persona/famiglia che incontriamo </a:t>
            </a:r>
          </a:p>
          <a:p>
            <a:pPr marL="285750" indent="-285750" algn="just">
              <a:buFont typeface="Arial" panose="020B0604020202020204" pitchFamily="34" charset="0"/>
              <a:buChar char="•"/>
            </a:pPr>
            <a:r>
              <a:rPr lang="it-IT" sz="1700" b="1" dirty="0">
                <a:latin typeface="Century Gothic" panose="020B0502020202020204" pitchFamily="34" charset="0"/>
              </a:rPr>
              <a:t>MODERNIZZATO</a:t>
            </a:r>
            <a:r>
              <a:rPr lang="it-IT" sz="1700" dirty="0">
                <a:latin typeface="Century Gothic" panose="020B0502020202020204" pitchFamily="34" charset="0"/>
              </a:rPr>
              <a:t> che segnala un quadro anamnestico ricco di contatti con altre culture </a:t>
            </a:r>
          </a:p>
          <a:p>
            <a:pPr marL="285750" indent="-285750" algn="just">
              <a:buFont typeface="Arial" panose="020B0604020202020204" pitchFamily="34" charset="0"/>
              <a:buChar char="•"/>
            </a:pPr>
            <a:r>
              <a:rPr lang="it-IT" sz="1700" b="1" dirty="0">
                <a:latin typeface="Century Gothic" panose="020B0502020202020204" pitchFamily="34" charset="0"/>
              </a:rPr>
              <a:t>ACCULTURATO</a:t>
            </a:r>
            <a:r>
              <a:rPr lang="it-IT" sz="1700" dirty="0">
                <a:latin typeface="Century Gothic" panose="020B0502020202020204" pitchFamily="34" charset="0"/>
              </a:rPr>
              <a:t> che indica occasioni di inserimento in nuovi modelli sociali avvenute in modo repentino e traumatico</a:t>
            </a:r>
          </a:p>
          <a:p>
            <a:pPr marL="285750" indent="-285750" algn="just">
              <a:buFont typeface="Arial" panose="020B0604020202020204" pitchFamily="34" charset="0"/>
              <a:buChar char="•"/>
            </a:pPr>
            <a:endParaRPr lang="it-IT" sz="1700" dirty="0">
              <a:latin typeface="Century Gothic" panose="020B0502020202020204" pitchFamily="34" charset="0"/>
            </a:endParaRPr>
          </a:p>
          <a:p>
            <a:pPr marL="285750" indent="-285750" algn="just">
              <a:buFont typeface="Arial" panose="020B0604020202020204" pitchFamily="34" charset="0"/>
              <a:buChar char="•"/>
            </a:pPr>
            <a:r>
              <a:rPr lang="it-IT" sz="1700" b="1" dirty="0">
                <a:latin typeface="Century Gothic" panose="020B0502020202020204" pitchFamily="34" charset="0"/>
              </a:rPr>
              <a:t>TRANSCULTURALE</a:t>
            </a:r>
            <a:r>
              <a:rPr lang="it-IT" sz="1700" dirty="0">
                <a:latin typeface="Century Gothic" panose="020B0502020202020204" pitchFamily="34" charset="0"/>
              </a:rPr>
              <a:t> che indica presenza equilibrata di elementi tradizionali e di moderni e la capacità di operare un passaggio continuo dalla tradizione alle altre modalità dei gruppi culturali e comunitari di appartenenza </a:t>
            </a:r>
          </a:p>
          <a:p>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p:txBody>
      </p:sp>
    </p:spTree>
    <p:extLst>
      <p:ext uri="{BB962C8B-B14F-4D97-AF65-F5344CB8AC3E}">
        <p14:creationId xmlns:p14="http://schemas.microsoft.com/office/powerpoint/2010/main" val="119612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9367188" y="279403"/>
            <a:ext cx="2824812" cy="369332"/>
          </a:xfrm>
          <a:prstGeom prst="rect">
            <a:avLst/>
          </a:prstGeom>
        </p:spPr>
        <p:txBody>
          <a:bodyPr wrap="none">
            <a:spAutoFit/>
          </a:bodyPr>
          <a:lstStyle/>
          <a:p>
            <a:r>
              <a:rPr lang="it-IT" b="1" dirty="0">
                <a:solidFill>
                  <a:srgbClr val="FF0000"/>
                </a:solidFill>
                <a:latin typeface="Century Gothic" panose="020B0502020202020204" pitchFamily="34" charset="0"/>
              </a:rPr>
              <a:t>IL RETICOLO CULTURALE </a:t>
            </a:r>
          </a:p>
        </p:txBody>
      </p:sp>
      <p:sp>
        <p:nvSpPr>
          <p:cNvPr id="2" name="CasellaDiTesto 1">
            <a:extLst>
              <a:ext uri="{FF2B5EF4-FFF2-40B4-BE49-F238E27FC236}">
                <a16:creationId xmlns:a16="http://schemas.microsoft.com/office/drawing/2014/main" id="{3E3BE450-9453-8B45-A935-0E392A71D304}"/>
              </a:ext>
            </a:extLst>
          </p:cNvPr>
          <p:cNvSpPr txBox="1"/>
          <p:nvPr/>
        </p:nvSpPr>
        <p:spPr>
          <a:xfrm>
            <a:off x="8526380" y="2496095"/>
            <a:ext cx="3615267" cy="1754326"/>
          </a:xfrm>
          <a:prstGeom prst="rect">
            <a:avLst/>
          </a:prstGeom>
          <a:noFill/>
        </p:spPr>
        <p:txBody>
          <a:bodyPr wrap="square" rtlCol="0">
            <a:spAutoFit/>
          </a:bodyPr>
          <a:lstStyle/>
          <a:p>
            <a:pPr algn="just"/>
            <a:r>
              <a:rPr lang="it-IT" b="1" dirty="0">
                <a:latin typeface="Century Gothic" panose="020B0502020202020204" pitchFamily="34" charset="0"/>
              </a:rPr>
              <a:t>Rete delle relazioni, dei significati, dei simboli </a:t>
            </a:r>
            <a:r>
              <a:rPr lang="it-IT" dirty="0">
                <a:latin typeface="Century Gothic" panose="020B0502020202020204" pitchFamily="34" charset="0"/>
              </a:rPr>
              <a:t>legati a 13 «problemi </a:t>
            </a:r>
            <a:r>
              <a:rPr lang="it-IT" dirty="0" err="1">
                <a:latin typeface="Century Gothic" panose="020B0502020202020204" pitchFamily="34" charset="0"/>
              </a:rPr>
              <a:t>panumani</a:t>
            </a:r>
            <a:r>
              <a:rPr lang="it-IT" dirty="0">
                <a:latin typeface="Century Gothic" panose="020B0502020202020204" pitchFamily="34" charset="0"/>
              </a:rPr>
              <a:t>» che ogni persona deve risolvere e ai quali le regole culturali locali danno soluzione</a:t>
            </a:r>
          </a:p>
        </p:txBody>
      </p:sp>
      <p:graphicFrame>
        <p:nvGraphicFramePr>
          <p:cNvPr id="7" name="Tabella 6">
            <a:extLst>
              <a:ext uri="{FF2B5EF4-FFF2-40B4-BE49-F238E27FC236}">
                <a16:creationId xmlns:a16="http://schemas.microsoft.com/office/drawing/2014/main" id="{B7579976-6397-4C45-8BAD-9763269CC0FA}"/>
              </a:ext>
            </a:extLst>
          </p:cNvPr>
          <p:cNvGraphicFramePr>
            <a:graphicFrameLocks noGrp="1"/>
          </p:cNvGraphicFramePr>
          <p:nvPr>
            <p:extLst>
              <p:ext uri="{D42A27DB-BD31-4B8C-83A1-F6EECF244321}">
                <p14:modId xmlns:p14="http://schemas.microsoft.com/office/powerpoint/2010/main" val="225163018"/>
              </p:ext>
            </p:extLst>
          </p:nvPr>
        </p:nvGraphicFramePr>
        <p:xfrm>
          <a:off x="495300" y="295445"/>
          <a:ext cx="7840581" cy="6155627"/>
        </p:xfrm>
        <a:graphic>
          <a:graphicData uri="http://schemas.openxmlformats.org/drawingml/2006/table">
            <a:tbl>
              <a:tblPr firstRow="1" firstCol="1" bandRow="1">
                <a:tableStyleId>{5C22544A-7EE6-4342-B048-85BDC9FD1C3A}</a:tableStyleId>
              </a:tblPr>
              <a:tblGrid>
                <a:gridCol w="2793332">
                  <a:extLst>
                    <a:ext uri="{9D8B030D-6E8A-4147-A177-3AD203B41FA5}">
                      <a16:colId xmlns:a16="http://schemas.microsoft.com/office/drawing/2014/main" val="2927525692"/>
                    </a:ext>
                  </a:extLst>
                </a:gridCol>
                <a:gridCol w="1272154">
                  <a:extLst>
                    <a:ext uri="{9D8B030D-6E8A-4147-A177-3AD203B41FA5}">
                      <a16:colId xmlns:a16="http://schemas.microsoft.com/office/drawing/2014/main" val="4042846195"/>
                    </a:ext>
                  </a:extLst>
                </a:gridCol>
                <a:gridCol w="1831703">
                  <a:extLst>
                    <a:ext uri="{9D8B030D-6E8A-4147-A177-3AD203B41FA5}">
                      <a16:colId xmlns:a16="http://schemas.microsoft.com/office/drawing/2014/main" val="3758527811"/>
                    </a:ext>
                  </a:extLst>
                </a:gridCol>
                <a:gridCol w="1943392">
                  <a:extLst>
                    <a:ext uri="{9D8B030D-6E8A-4147-A177-3AD203B41FA5}">
                      <a16:colId xmlns:a16="http://schemas.microsoft.com/office/drawing/2014/main" val="3491577231"/>
                    </a:ext>
                  </a:extLst>
                </a:gridCol>
              </a:tblGrid>
              <a:tr h="664635">
                <a:tc>
                  <a:txBody>
                    <a:bodyPr/>
                    <a:lstStyle/>
                    <a:p>
                      <a:pPr marR="71755" algn="just">
                        <a:lnSpc>
                          <a:spcPct val="150000"/>
                        </a:lnSpc>
                        <a:spcAft>
                          <a:spcPts val="0"/>
                        </a:spcAft>
                      </a:pPr>
                      <a:r>
                        <a:rPr lang="it-IT" sz="1100" dirty="0">
                          <a:effectLst/>
                          <a:latin typeface="Century Gothic" panose="020B0502020202020204" pitchFamily="34" charset="0"/>
                        </a:rPr>
                        <a:t>Categorie</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lnSpc>
                          <a:spcPct val="150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SI/NO </a:t>
                      </a:r>
                    </a:p>
                  </a:txBody>
                  <a:tcPr marL="48925" marR="48925" marT="0" marB="0"/>
                </a:tc>
                <a:tc>
                  <a:txBody>
                    <a:bodyPr/>
                    <a:lstStyle/>
                    <a:p>
                      <a:pPr marR="71755" algn="just">
                        <a:lnSpc>
                          <a:spcPct val="150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SI: INDICARE GRADO DI SODDISFAZIONE, CRITICHE E ASPIRAZIONI </a:t>
                      </a:r>
                    </a:p>
                  </a:txBody>
                  <a:tcPr marL="48925" marR="48925" marT="0" marB="0"/>
                </a:tc>
                <a:tc>
                  <a:txBody>
                    <a:bodyPr/>
                    <a:lstStyle/>
                    <a:p>
                      <a:pPr marR="71755" algn="just">
                        <a:lnSpc>
                          <a:spcPct val="150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NO: INDICARE SE C’E’ PERCEZIONE DEL DISAGIO O SE E’ UNA SCELTA  </a:t>
                      </a:r>
                    </a:p>
                  </a:txBody>
                  <a:tcPr marL="48925" marR="48925" marT="0" marB="0"/>
                </a:tc>
                <a:extLst>
                  <a:ext uri="{0D108BD9-81ED-4DB2-BD59-A6C34878D82A}">
                    <a16:rowId xmlns:a16="http://schemas.microsoft.com/office/drawing/2014/main" val="423692882"/>
                  </a:ext>
                </a:extLst>
              </a:tr>
              <a:tr h="384973">
                <a:tc>
                  <a:txBody>
                    <a:bodyPr/>
                    <a:lstStyle/>
                    <a:p>
                      <a:pPr marR="71755" algn="l">
                        <a:spcAft>
                          <a:spcPts val="0"/>
                        </a:spcAft>
                      </a:pPr>
                      <a:r>
                        <a:rPr lang="it-IT" sz="1100"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LAVORO</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525643128"/>
                  </a:ext>
                </a:extLst>
              </a:tr>
              <a:tr h="336884">
                <a:tc>
                  <a:txBody>
                    <a:bodyPr/>
                    <a:lstStyle/>
                    <a:p>
                      <a:pPr marR="71755" algn="l">
                        <a:spcAft>
                          <a:spcPts val="0"/>
                        </a:spcAft>
                      </a:pPr>
                      <a:r>
                        <a:rPr lang="it-IT" sz="1100"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REDDITO </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4251384819"/>
                  </a:ext>
                </a:extLst>
              </a:tr>
              <a:tr h="336885">
                <a:tc>
                  <a:txBody>
                    <a:bodyPr/>
                    <a:lstStyle/>
                    <a:p>
                      <a:pPr marR="71755" algn="l">
                        <a:spcAft>
                          <a:spcPts val="0"/>
                        </a:spcAft>
                      </a:pPr>
                      <a:r>
                        <a:rPr lang="it-IT" sz="1100"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PROPRIETA’</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4111236178"/>
                  </a:ext>
                </a:extLst>
              </a:tr>
              <a:tr h="352926">
                <a:tc>
                  <a:txBody>
                    <a:bodyPr/>
                    <a:lstStyle/>
                    <a:p>
                      <a:pPr marR="71755" algn="l">
                        <a:spcAft>
                          <a:spcPts val="0"/>
                        </a:spcAft>
                      </a:pPr>
                      <a:r>
                        <a:rPr lang="it-IT" sz="1100" dirty="0">
                          <a:solidFill>
                            <a:srgbClr val="FFC000"/>
                          </a:solidFill>
                          <a:effectLst/>
                          <a:latin typeface="Century Gothic" panose="020B0502020202020204" pitchFamily="34" charset="0"/>
                          <a:ea typeface="Calibri" panose="020F0502020204030204" pitchFamily="34" charset="0"/>
                          <a:cs typeface="Times New Roman" panose="02020603050405020304" pitchFamily="18" charset="0"/>
                        </a:rPr>
                        <a:t>ISTRUZIONE</a:t>
                      </a:r>
                    </a:p>
                  </a:txBody>
                  <a:tcPr marL="48925" marR="48925" marT="0" marB="0">
                    <a:solidFill>
                      <a:schemeClr val="bg1"/>
                    </a:solidFill>
                  </a:tcPr>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665548577"/>
                  </a:ext>
                </a:extLst>
              </a:tr>
              <a:tr h="480610">
                <a:tc>
                  <a:txBody>
                    <a:bodyPr/>
                    <a:lstStyle/>
                    <a:p>
                      <a:pPr marR="71755" algn="l">
                        <a:spcAft>
                          <a:spcPts val="0"/>
                        </a:spcAft>
                      </a:pPr>
                      <a:r>
                        <a:rPr lang="it-IT" sz="11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CIRCOLARITA’ DELL’INFORMAZIONE (nella famiglia, nel lavoro....)</a:t>
                      </a:r>
                    </a:p>
                  </a:txBody>
                  <a:tcPr marL="48925" marR="48925" marT="0" marB="0">
                    <a:solidFill>
                      <a:schemeClr val="bg1"/>
                    </a:solidFill>
                  </a:tcPr>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2598722467"/>
                  </a:ext>
                </a:extLst>
              </a:tr>
              <a:tr h="541630">
                <a:tc>
                  <a:txBody>
                    <a:bodyPr/>
                    <a:lstStyle/>
                    <a:p>
                      <a:pPr marR="71755" algn="l">
                        <a:spcAft>
                          <a:spcPts val="0"/>
                        </a:spcAft>
                      </a:pPr>
                      <a:r>
                        <a:rPr lang="it-IT" sz="11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PARTECIPAZIONE (famiglia, lavoro </a:t>
                      </a:r>
                      <a:r>
                        <a:rPr lang="it-IT" sz="1100" dirty="0" err="1">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societa’</a:t>
                      </a:r>
                      <a:r>
                        <a:rPr lang="it-IT" sz="11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 </a:t>
                      </a:r>
                    </a:p>
                  </a:txBody>
                  <a:tcPr marL="48925" marR="48925" marT="0" marB="0">
                    <a:solidFill>
                      <a:schemeClr val="bg1"/>
                    </a:solidFill>
                  </a:tcPr>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3002534579"/>
                  </a:ext>
                </a:extLst>
              </a:tr>
              <a:tr h="454727">
                <a:tc>
                  <a:txBody>
                    <a:bodyPr/>
                    <a:lstStyle/>
                    <a:p>
                      <a:pPr marR="71755" algn="l">
                        <a:spcAft>
                          <a:spcPts val="0"/>
                        </a:spcAft>
                      </a:pPr>
                      <a:r>
                        <a:rPr lang="it-IT" sz="11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DECISIONALITA’ (famiglia, lavoro, società) </a:t>
                      </a:r>
                    </a:p>
                  </a:txBody>
                  <a:tcPr marL="48925" marR="48925" marT="0" marB="0">
                    <a:solidFill>
                      <a:schemeClr val="bg1"/>
                    </a:solidFill>
                  </a:tcPr>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4245156545"/>
                  </a:ext>
                </a:extLst>
              </a:tr>
              <a:tr h="510476">
                <a:tc>
                  <a:txBody>
                    <a:bodyPr/>
                    <a:lstStyle/>
                    <a:p>
                      <a:pPr marR="71755" algn="l">
                        <a:spcAft>
                          <a:spcPts val="0"/>
                        </a:spcAft>
                      </a:pPr>
                      <a:r>
                        <a:rPr lang="it-IT" sz="11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STATUS (riconoscimento sociale del proprio ruolo) </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2005674210"/>
                  </a:ext>
                </a:extLst>
              </a:tr>
              <a:tr h="454727">
                <a:tc>
                  <a:txBody>
                    <a:bodyPr/>
                    <a:lstStyle/>
                    <a:p>
                      <a:pPr marR="71755" algn="l">
                        <a:spcAft>
                          <a:spcPts val="0"/>
                        </a:spcAft>
                      </a:pPr>
                      <a:r>
                        <a:rPr lang="it-IT" sz="1100"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GIUSTIZIA (sentirsi protetto dal sistema giuridico; essere rispettoso del sistema giuridico) </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981829207"/>
                  </a:ext>
                </a:extLst>
              </a:tr>
              <a:tr h="317005">
                <a:tc>
                  <a:txBody>
                    <a:bodyPr/>
                    <a:lstStyle/>
                    <a:p>
                      <a:pPr marR="71755" algn="l">
                        <a:spcAft>
                          <a:spcPts val="0"/>
                        </a:spcAft>
                      </a:pPr>
                      <a:r>
                        <a:rPr lang="it-IT" sz="1100"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VALORI INDIVIDUALI </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3181514159"/>
                  </a:ext>
                </a:extLst>
              </a:tr>
              <a:tr h="336885">
                <a:tc>
                  <a:txBody>
                    <a:bodyPr/>
                    <a:lstStyle/>
                    <a:p>
                      <a:pPr marR="71755" algn="l">
                        <a:spcAft>
                          <a:spcPts val="0"/>
                        </a:spcAft>
                      </a:pPr>
                      <a:r>
                        <a:rPr lang="it-IT" sz="1100"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VALORI SOCIALI </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472701003"/>
                  </a:ext>
                </a:extLst>
              </a:tr>
              <a:tr h="468209">
                <a:tc>
                  <a:txBody>
                    <a:bodyPr/>
                    <a:lstStyle/>
                    <a:p>
                      <a:pPr marR="71755" algn="l">
                        <a:spcAft>
                          <a:spcPts val="0"/>
                        </a:spcAft>
                      </a:pPr>
                      <a:r>
                        <a:rPr lang="it-IT" sz="1100" dirty="0">
                          <a:solidFill>
                            <a:srgbClr val="FFC000"/>
                          </a:solidFill>
                          <a:effectLst/>
                          <a:latin typeface="Century Gothic" panose="020B0502020202020204" pitchFamily="34" charset="0"/>
                        </a:rPr>
                        <a:t>MEMORIA GENETICA (essere coppia, diventare genitori) </a:t>
                      </a:r>
                    </a:p>
                  </a:txBody>
                  <a:tcPr marL="48925" marR="48925" marT="0" marB="0">
                    <a:solidFill>
                      <a:schemeClr val="bg1"/>
                    </a:solidFill>
                  </a:tcPr>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830109919"/>
                  </a:ext>
                </a:extLst>
              </a:tr>
              <a:tr h="409565">
                <a:tc>
                  <a:txBody>
                    <a:bodyPr/>
                    <a:lstStyle/>
                    <a:p>
                      <a:pPr marR="71755" algn="l">
                        <a:spcAft>
                          <a:spcPts val="0"/>
                        </a:spcAft>
                      </a:pPr>
                      <a:r>
                        <a:rPr lang="it-IT" sz="1100" dirty="0">
                          <a:solidFill>
                            <a:srgbClr val="FFC000"/>
                          </a:solidFill>
                          <a:effectLst/>
                          <a:latin typeface="Century Gothic" panose="020B0502020202020204" pitchFamily="34" charset="0"/>
                          <a:ea typeface="Calibri" panose="020F0502020204030204" pitchFamily="34" charset="0"/>
                          <a:cs typeface="Al Bayan Plain" pitchFamily="2" charset="-78"/>
                        </a:rPr>
                        <a:t>MEMORIA CULTURALE (nella vita, nella propria casa, nel proprio ambiente)</a:t>
                      </a:r>
                    </a:p>
                  </a:txBody>
                  <a:tcPr marL="48925" marR="48925" marT="0" marB="0">
                    <a:solidFill>
                      <a:schemeClr val="bg1"/>
                    </a:solidFill>
                  </a:tcPr>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r>
                        <a:rPr lang="it-IT" sz="8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tc>
                  <a:txBody>
                    <a:bodyPr/>
                    <a:lstStyle/>
                    <a:p>
                      <a:pPr marR="71755" algn="just">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925" marR="48925" marT="0" marB="0"/>
                </a:tc>
                <a:extLst>
                  <a:ext uri="{0D108BD9-81ED-4DB2-BD59-A6C34878D82A}">
                    <a16:rowId xmlns:a16="http://schemas.microsoft.com/office/drawing/2014/main" val="1807665339"/>
                  </a:ext>
                </a:extLst>
              </a:tr>
            </a:tbl>
          </a:graphicData>
        </a:graphic>
      </p:graphicFrame>
    </p:spTree>
    <p:extLst>
      <p:ext uri="{BB962C8B-B14F-4D97-AF65-F5344CB8AC3E}">
        <p14:creationId xmlns:p14="http://schemas.microsoft.com/office/powerpoint/2010/main" val="360426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368758" y="437636"/>
            <a:ext cx="3610284" cy="369332"/>
          </a:xfrm>
          <a:prstGeom prst="rect">
            <a:avLst/>
          </a:prstGeom>
        </p:spPr>
        <p:txBody>
          <a:bodyPr wrap="none">
            <a:spAutoFit/>
          </a:bodyPr>
          <a:lstStyle/>
          <a:p>
            <a:r>
              <a:rPr lang="it-IT" b="1" dirty="0">
                <a:solidFill>
                  <a:srgbClr val="FF0000"/>
                </a:solidFill>
                <a:latin typeface="Century Gothic" panose="020B0502020202020204" pitchFamily="34" charset="0"/>
              </a:rPr>
              <a:t>IL GENOGRAMMA NARRATIVO </a:t>
            </a:r>
          </a:p>
        </p:txBody>
      </p:sp>
      <p:sp>
        <p:nvSpPr>
          <p:cNvPr id="2" name="Rettangolo 1">
            <a:extLst>
              <a:ext uri="{FF2B5EF4-FFF2-40B4-BE49-F238E27FC236}">
                <a16:creationId xmlns:a16="http://schemas.microsoft.com/office/drawing/2014/main" id="{5B6BBFE9-C767-234F-BE92-727B7D1AE367}"/>
              </a:ext>
            </a:extLst>
          </p:cNvPr>
          <p:cNvSpPr/>
          <p:nvPr/>
        </p:nvSpPr>
        <p:spPr>
          <a:xfrm>
            <a:off x="3459762" y="5875635"/>
            <a:ext cx="6096000" cy="646331"/>
          </a:xfrm>
          <a:prstGeom prst="rect">
            <a:avLst/>
          </a:prstGeom>
        </p:spPr>
        <p:txBody>
          <a:bodyPr>
            <a:spAutoFit/>
          </a:bodyPr>
          <a:lstStyle/>
          <a:p>
            <a:pPr algn="ctr"/>
            <a:r>
              <a:rPr lang="it-IT" b="1" dirty="0">
                <a:latin typeface="Century Gothic" panose="020B0502020202020204" pitchFamily="34" charset="0"/>
              </a:rPr>
              <a:t>Ogni nascita è la rinascita di un antenato.</a:t>
            </a:r>
            <a:br>
              <a:rPr lang="it-IT" b="1" dirty="0">
                <a:latin typeface="Century Gothic" panose="020B0502020202020204" pitchFamily="34" charset="0"/>
              </a:rPr>
            </a:br>
            <a:r>
              <a:rPr lang="it-IT" b="1" dirty="0">
                <a:latin typeface="Century Gothic" panose="020B0502020202020204" pitchFamily="34" charset="0"/>
              </a:rPr>
              <a:t>(Proverbio africano)</a:t>
            </a:r>
          </a:p>
        </p:txBody>
      </p:sp>
      <p:sp>
        <p:nvSpPr>
          <p:cNvPr id="9" name="CasellaDiTesto 8">
            <a:extLst>
              <a:ext uri="{FF2B5EF4-FFF2-40B4-BE49-F238E27FC236}">
                <a16:creationId xmlns:a16="http://schemas.microsoft.com/office/drawing/2014/main" id="{3128068E-266F-4C41-ADF0-0E1D4E0C3282}"/>
              </a:ext>
            </a:extLst>
          </p:cNvPr>
          <p:cNvSpPr txBox="1"/>
          <p:nvPr/>
        </p:nvSpPr>
        <p:spPr>
          <a:xfrm>
            <a:off x="1750780" y="2584457"/>
            <a:ext cx="9831620" cy="1477328"/>
          </a:xfrm>
          <a:prstGeom prst="rect">
            <a:avLst/>
          </a:prstGeom>
          <a:noFill/>
        </p:spPr>
        <p:txBody>
          <a:bodyPr wrap="square" rtlCol="0">
            <a:spAutoFit/>
          </a:bodyPr>
          <a:lstStyle/>
          <a:p>
            <a:pPr marL="285750" indent="-285750">
              <a:buFont typeface="Arial" panose="020B0604020202020204" pitchFamily="34" charset="0"/>
              <a:buChar char="•"/>
            </a:pPr>
            <a:r>
              <a:rPr lang="it-IT" dirty="0">
                <a:latin typeface="Century Gothic" panose="020B0502020202020204" pitchFamily="34" charset="0"/>
              </a:rPr>
              <a:t>Permette di cogliere il grado di integrazione familiare</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Fa emergere le cinque dimensioni dell’ethnos (genos, epos, topos, logos, ethos)</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Favorisce la narrazione del percorso migratorio </a:t>
            </a:r>
          </a:p>
        </p:txBody>
      </p:sp>
    </p:spTree>
    <p:extLst>
      <p:ext uri="{BB962C8B-B14F-4D97-AF65-F5344CB8AC3E}">
        <p14:creationId xmlns:p14="http://schemas.microsoft.com/office/powerpoint/2010/main" val="136780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2462534" cy="369332"/>
          </a:xfrm>
          <a:prstGeom prst="rect">
            <a:avLst/>
          </a:prstGeom>
        </p:spPr>
        <p:txBody>
          <a:bodyPr wrap="none">
            <a:spAutoFit/>
          </a:bodyPr>
          <a:lstStyle/>
          <a:p>
            <a:r>
              <a:rPr lang="it-IT" b="1" dirty="0">
                <a:solidFill>
                  <a:srgbClr val="FF0000"/>
                </a:solidFill>
                <a:latin typeface="Century Gothic" panose="020B0502020202020204" pitchFamily="34" charset="0"/>
              </a:rPr>
              <a:t>LA DOPPIA LUNA (1) </a:t>
            </a:r>
          </a:p>
        </p:txBody>
      </p:sp>
      <p:sp>
        <p:nvSpPr>
          <p:cNvPr id="2" name="Rettangolo 1">
            <a:extLst>
              <a:ext uri="{FF2B5EF4-FFF2-40B4-BE49-F238E27FC236}">
                <a16:creationId xmlns:a16="http://schemas.microsoft.com/office/drawing/2014/main" id="{9A355108-5F46-0344-8EC6-1FF3C79FBC5C}"/>
              </a:ext>
            </a:extLst>
          </p:cNvPr>
          <p:cNvSpPr/>
          <p:nvPr/>
        </p:nvSpPr>
        <p:spPr>
          <a:xfrm>
            <a:off x="609601" y="1874489"/>
            <a:ext cx="11197388" cy="3970318"/>
          </a:xfrm>
          <a:prstGeom prst="rect">
            <a:avLst/>
          </a:prstGeom>
        </p:spPr>
        <p:txBody>
          <a:bodyPr wrap="square">
            <a:spAutoFit/>
          </a:bodyPr>
          <a:lstStyle/>
          <a:p>
            <a:r>
              <a:rPr lang="it-IT" b="1" dirty="0">
                <a:solidFill>
                  <a:srgbClr val="FF0000"/>
                </a:solidFill>
                <a:latin typeface="Century Gothic" panose="020B0502020202020204" pitchFamily="34" charset="0"/>
              </a:rPr>
              <a:t>CARATTERISTICHE </a:t>
            </a:r>
          </a:p>
          <a:p>
            <a:pPr algn="just"/>
            <a:r>
              <a:rPr lang="it-IT" dirty="0">
                <a:latin typeface="Century Gothic" panose="020B0502020202020204" pitchFamily="34" charset="0"/>
              </a:rPr>
              <a:t>Test grafico-proiettivo </a:t>
            </a:r>
          </a:p>
          <a:p>
            <a:pPr algn="just"/>
            <a:r>
              <a:rPr lang="it-IT" dirty="0">
                <a:latin typeface="Century Gothic" panose="020B0502020202020204" pitchFamily="34" charset="0"/>
              </a:rPr>
              <a:t>Utilizzato in situazioni familiari dalla STRUTTURA COMPLESSA  in cui il soggetto sperimenta una DOPPIA APPARTENENZA  </a:t>
            </a:r>
          </a:p>
          <a:p>
            <a:pPr algn="just"/>
            <a:r>
              <a:rPr lang="it-IT" dirty="0">
                <a:latin typeface="Century Gothic" panose="020B0502020202020204" pitchFamily="34" charset="0"/>
              </a:rPr>
              <a:t>Permette di analizzare  la rappresentazione dei CONFINI FAMILIARI </a:t>
            </a:r>
          </a:p>
          <a:p>
            <a:endParaRPr lang="it-IT" dirty="0">
              <a:latin typeface="Century Gothic" panose="020B0502020202020204" pitchFamily="34" charset="0"/>
            </a:endParaRPr>
          </a:p>
          <a:p>
            <a:r>
              <a:rPr lang="it-IT" b="1" dirty="0">
                <a:solidFill>
                  <a:srgbClr val="FF0000"/>
                </a:solidFill>
                <a:latin typeface="Century Gothic" panose="020B0502020202020204" pitchFamily="34" charset="0"/>
              </a:rPr>
              <a:t>CONSEGNE</a:t>
            </a:r>
          </a:p>
          <a:p>
            <a:pPr marL="285750" lvl="0" indent="-285750" algn="just">
              <a:buFont typeface="Arial" panose="020B0604020202020204" pitchFamily="34" charset="0"/>
              <a:buChar char="•"/>
            </a:pPr>
            <a:r>
              <a:rPr lang="it-IT" dirty="0">
                <a:latin typeface="Century Gothic" panose="020B0502020202020204" pitchFamily="34" charset="0"/>
              </a:rPr>
              <a:t>Disegna con un simbolo te stesso</a:t>
            </a:r>
          </a:p>
          <a:p>
            <a:pPr marL="285750" lvl="0" indent="-285750" algn="just">
              <a:buFont typeface="Arial" panose="020B0604020202020204" pitchFamily="34" charset="0"/>
              <a:buChar char="•"/>
            </a:pPr>
            <a:r>
              <a:rPr lang="it-IT" dirty="0">
                <a:latin typeface="Century Gothic" panose="020B0502020202020204" pitchFamily="34" charset="0"/>
              </a:rPr>
              <a:t>disegna le persone per te importanti </a:t>
            </a:r>
          </a:p>
          <a:p>
            <a:pPr marL="285750" lvl="0" indent="-285750" algn="just">
              <a:buFont typeface="Arial" panose="020B0604020202020204" pitchFamily="34" charset="0"/>
              <a:buChar char="•"/>
            </a:pPr>
            <a:r>
              <a:rPr lang="it-IT" dirty="0">
                <a:latin typeface="Century Gothic" panose="020B0502020202020204" pitchFamily="34" charset="0"/>
              </a:rPr>
              <a:t>racchiudi con uno stesso cerchio le persone che, secondo te, fanno parte della stessa famiglia. Puoi usare uno o più cerchi, come ritieni più vero per te. </a:t>
            </a:r>
          </a:p>
          <a:p>
            <a:pPr marL="285750" lvl="0" indent="-285750" algn="just">
              <a:buFont typeface="Arial" panose="020B0604020202020204" pitchFamily="34" charset="0"/>
              <a:buChar char="•"/>
            </a:pPr>
            <a:r>
              <a:rPr lang="it-IT" dirty="0">
                <a:latin typeface="Century Gothic" panose="020B0502020202020204" pitchFamily="34" charset="0"/>
              </a:rPr>
              <a:t>se avessi una bacchetta magica, cosa cambieresti di questo disegno? C'è qualcuno o qualcosa che vorresti aggiungere? C'è qualcuno che vorresti mettere in un'altra posizione?</a:t>
            </a:r>
          </a:p>
          <a:p>
            <a:endParaRPr lang="it-IT" dirty="0">
              <a:latin typeface="Century Gothic" panose="020B0502020202020204" pitchFamily="34" charset="0"/>
            </a:endParaRPr>
          </a:p>
        </p:txBody>
      </p:sp>
    </p:spTree>
    <p:extLst>
      <p:ext uri="{BB962C8B-B14F-4D97-AF65-F5344CB8AC3E}">
        <p14:creationId xmlns:p14="http://schemas.microsoft.com/office/powerpoint/2010/main" val="109244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2462534" cy="646331"/>
          </a:xfrm>
          <a:prstGeom prst="rect">
            <a:avLst/>
          </a:prstGeom>
        </p:spPr>
        <p:txBody>
          <a:bodyPr wrap="none">
            <a:spAutoFit/>
          </a:bodyPr>
          <a:lstStyle/>
          <a:p>
            <a:r>
              <a:rPr lang="it-IT" b="1" dirty="0">
                <a:solidFill>
                  <a:srgbClr val="FF0000"/>
                </a:solidFill>
                <a:latin typeface="Century Gothic" panose="020B0502020202020204" pitchFamily="34" charset="0"/>
              </a:rPr>
              <a:t>LA DOPPIA LUNA (2) </a:t>
            </a:r>
          </a:p>
          <a:p>
            <a:endParaRPr lang="it-IT" b="1" dirty="0">
              <a:solidFill>
                <a:srgbClr val="FF0000"/>
              </a:solidFill>
              <a:latin typeface="Century Gothic" panose="020B0502020202020204" pitchFamily="34" charset="0"/>
            </a:endParaRPr>
          </a:p>
        </p:txBody>
      </p:sp>
      <p:sp>
        <p:nvSpPr>
          <p:cNvPr id="3" name="Rettangolo 2">
            <a:extLst>
              <a:ext uri="{FF2B5EF4-FFF2-40B4-BE49-F238E27FC236}">
                <a16:creationId xmlns:a16="http://schemas.microsoft.com/office/drawing/2014/main" id="{ED6FADEC-D500-004F-B2C2-00AAEE7A61B3}"/>
              </a:ext>
            </a:extLst>
          </p:cNvPr>
          <p:cNvSpPr/>
          <p:nvPr/>
        </p:nvSpPr>
        <p:spPr>
          <a:xfrm>
            <a:off x="1814945" y="1424087"/>
            <a:ext cx="10016837" cy="3970318"/>
          </a:xfrm>
          <a:prstGeom prst="rect">
            <a:avLst/>
          </a:prstGeom>
        </p:spPr>
        <p:txBody>
          <a:bodyPr wrap="square">
            <a:spAutoFit/>
          </a:bodyPr>
          <a:lstStyle/>
          <a:p>
            <a:r>
              <a:rPr lang="it-IT" b="1" dirty="0">
                <a:solidFill>
                  <a:srgbClr val="FF0000"/>
                </a:solidFill>
                <a:latin typeface="Century Gothic" panose="020B0502020202020204" pitchFamily="34" charset="0"/>
              </a:rPr>
              <a:t>STRATEGIE DI RAPPRESENTAZIONE PIÙ O MENO INTEGRATIVE</a:t>
            </a:r>
            <a:r>
              <a:rPr lang="it-IT" dirty="0">
                <a:latin typeface="Century Gothic" panose="020B0502020202020204" pitchFamily="34" charset="0"/>
              </a:rPr>
              <a:t>: </a:t>
            </a:r>
          </a:p>
          <a:p>
            <a:pPr marL="285750" indent="-285750">
              <a:buFont typeface="Arial" panose="020B0604020202020204" pitchFamily="34" charset="0"/>
              <a:buChar char="•"/>
            </a:pPr>
            <a:r>
              <a:rPr lang="it-IT" dirty="0">
                <a:latin typeface="Century Gothic" panose="020B0502020202020204" pitchFamily="34" charset="0"/>
              </a:rPr>
              <a:t>Metafamiglia</a:t>
            </a:r>
          </a:p>
          <a:p>
            <a:pPr marL="285750" indent="-285750">
              <a:buFont typeface="Arial" panose="020B0604020202020204" pitchFamily="34" charset="0"/>
              <a:buChar char="•"/>
            </a:pPr>
            <a:r>
              <a:rPr lang="it-IT" dirty="0">
                <a:latin typeface="Century Gothic" panose="020B0502020202020204" pitchFamily="34" charset="0"/>
              </a:rPr>
              <a:t>Insieme intersezione </a:t>
            </a:r>
          </a:p>
          <a:p>
            <a:pPr marL="285750" indent="-285750">
              <a:buFont typeface="Arial" panose="020B0604020202020204" pitchFamily="34" charset="0"/>
              <a:buChar char="•"/>
            </a:pPr>
            <a:r>
              <a:rPr lang="it-IT" dirty="0">
                <a:latin typeface="Century Gothic" panose="020B0502020202020204" pitchFamily="34" charset="0"/>
              </a:rPr>
              <a:t>Raddoppiamento del soggetto </a:t>
            </a:r>
          </a:p>
          <a:p>
            <a:pPr marL="285750" indent="-285750">
              <a:buFont typeface="Arial" panose="020B0604020202020204" pitchFamily="34" charset="0"/>
              <a:buChar char="•"/>
            </a:pPr>
            <a:r>
              <a:rPr lang="it-IT" dirty="0">
                <a:latin typeface="Century Gothic" panose="020B0502020202020204" pitchFamily="34" charset="0"/>
              </a:rPr>
              <a:t>Schieramento con uno dei due poli </a:t>
            </a:r>
          </a:p>
          <a:p>
            <a:pPr marL="285750" indent="-285750">
              <a:buFont typeface="Arial" panose="020B0604020202020204" pitchFamily="34" charset="0"/>
              <a:buChar char="•"/>
            </a:pPr>
            <a:r>
              <a:rPr lang="it-IT" dirty="0">
                <a:latin typeface="Century Gothic" panose="020B0502020202020204" pitchFamily="34" charset="0"/>
              </a:rPr>
              <a:t>Una famiglia per ogni persona </a:t>
            </a:r>
          </a:p>
          <a:p>
            <a:pPr marL="285750" indent="-285750">
              <a:buFont typeface="Arial" panose="020B0604020202020204" pitchFamily="34" charset="0"/>
              <a:buChar char="•"/>
            </a:pPr>
            <a:r>
              <a:rPr lang="it-IT" dirty="0">
                <a:latin typeface="Century Gothic" panose="020B0502020202020204" pitchFamily="34" charset="0"/>
              </a:rPr>
              <a:t>Isolamento proprio</a:t>
            </a:r>
          </a:p>
          <a:p>
            <a:pPr marL="285750" indent="-285750">
              <a:buFont typeface="Arial" panose="020B0604020202020204" pitchFamily="34" charset="0"/>
              <a:buChar char="•"/>
            </a:pPr>
            <a:r>
              <a:rPr lang="it-IT" dirty="0">
                <a:latin typeface="Century Gothic" panose="020B0502020202020204" pitchFamily="34" charset="0"/>
              </a:rPr>
              <a:t>Famiglia con estranei </a:t>
            </a:r>
          </a:p>
          <a:p>
            <a:pPr marL="285750" indent="-285750">
              <a:buFont typeface="Arial" panose="020B0604020202020204" pitchFamily="34" charset="0"/>
              <a:buChar char="•"/>
            </a:pPr>
            <a:endParaRPr lang="it-IT" dirty="0">
              <a:latin typeface="Century Gothic" panose="020B0502020202020204" pitchFamily="34" charset="0"/>
            </a:endParaRPr>
          </a:p>
          <a:p>
            <a:r>
              <a:rPr lang="it-IT" b="1" dirty="0">
                <a:solidFill>
                  <a:srgbClr val="FF0000"/>
                </a:solidFill>
                <a:latin typeface="Century Gothic" panose="020B0502020202020204" pitchFamily="34" charset="0"/>
              </a:rPr>
              <a:t>ANALISI </a:t>
            </a:r>
          </a:p>
          <a:p>
            <a:r>
              <a:rPr lang="it-IT" dirty="0">
                <a:latin typeface="Century Gothic" panose="020B0502020202020204" pitchFamily="34" charset="0"/>
              </a:rPr>
              <a:t>Grafica (simboli, colori, utilizzo dello spazio)</a:t>
            </a:r>
          </a:p>
          <a:p>
            <a:r>
              <a:rPr lang="it-IT" dirty="0">
                <a:latin typeface="Century Gothic" panose="020B0502020202020204" pitchFamily="34" charset="0"/>
              </a:rPr>
              <a:t>Modalità di rappresentazione dei poli della doppia appartenenza ed esplicitazione dell’eventuale conflitto  di appartenenza </a:t>
            </a:r>
          </a:p>
          <a:p>
            <a:pPr marL="285750" indent="-285750">
              <a:buFont typeface="Arial" panose="020B0604020202020204" pitchFamily="34" charset="0"/>
              <a:buChar char="•"/>
            </a:pPr>
            <a:endParaRPr lang="it-IT" dirty="0">
              <a:latin typeface="Century Gothic" panose="020B0502020202020204" pitchFamily="34" charset="0"/>
            </a:endParaRPr>
          </a:p>
        </p:txBody>
      </p:sp>
    </p:spTree>
    <p:extLst>
      <p:ext uri="{BB962C8B-B14F-4D97-AF65-F5344CB8AC3E}">
        <p14:creationId xmlns:p14="http://schemas.microsoft.com/office/powerpoint/2010/main" val="353946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2521844" cy="369332"/>
          </a:xfrm>
          <a:prstGeom prst="rect">
            <a:avLst/>
          </a:prstGeom>
        </p:spPr>
        <p:txBody>
          <a:bodyPr wrap="none">
            <a:spAutoFit/>
          </a:bodyPr>
          <a:lstStyle/>
          <a:p>
            <a:r>
              <a:rPr lang="it-IT" b="1" dirty="0">
                <a:solidFill>
                  <a:srgbClr val="FF0000"/>
                </a:solidFill>
                <a:latin typeface="Century Gothic" panose="020B0502020202020204" pitchFamily="34" charset="0"/>
              </a:rPr>
              <a:t>IL FAMILY LIFE SPACE </a:t>
            </a:r>
          </a:p>
        </p:txBody>
      </p:sp>
      <p:sp>
        <p:nvSpPr>
          <p:cNvPr id="2" name="Rettangolo 1">
            <a:extLst>
              <a:ext uri="{FF2B5EF4-FFF2-40B4-BE49-F238E27FC236}">
                <a16:creationId xmlns:a16="http://schemas.microsoft.com/office/drawing/2014/main" id="{D20AF6D1-EAF0-5D46-9A20-DAC09AFF8D92}"/>
              </a:ext>
            </a:extLst>
          </p:cNvPr>
          <p:cNvSpPr/>
          <p:nvPr/>
        </p:nvSpPr>
        <p:spPr>
          <a:xfrm>
            <a:off x="785015" y="1579365"/>
            <a:ext cx="10926770" cy="4308872"/>
          </a:xfrm>
          <a:prstGeom prst="rect">
            <a:avLst/>
          </a:prstGeom>
        </p:spPr>
        <p:txBody>
          <a:bodyPr wrap="square">
            <a:spAutoFit/>
          </a:bodyPr>
          <a:lstStyle/>
          <a:p>
            <a:r>
              <a:rPr lang="it-IT" b="1" dirty="0">
                <a:solidFill>
                  <a:srgbClr val="FF0000"/>
                </a:solidFill>
                <a:latin typeface="Century Gothic" panose="020B0502020202020204" pitchFamily="34" charset="0"/>
              </a:rPr>
              <a:t>CONSEGNE</a:t>
            </a:r>
          </a:p>
          <a:p>
            <a:pPr marL="285750" lvl="0" indent="-285750">
              <a:buFont typeface="Arial" panose="020B0604020202020204" pitchFamily="34" charset="0"/>
              <a:buChar char="•"/>
            </a:pPr>
            <a:r>
              <a:rPr lang="it-IT" sz="1600" dirty="0">
                <a:latin typeface="Century Gothic" panose="020B0502020202020204" pitchFamily="34" charset="0"/>
              </a:rPr>
              <a:t>Disegna te stesso. </a:t>
            </a:r>
          </a:p>
          <a:p>
            <a:pPr marL="285750" lvl="0" indent="-285750">
              <a:buFont typeface="Arial" panose="020B0604020202020204" pitchFamily="34" charset="0"/>
              <a:buChar char="•"/>
            </a:pPr>
            <a:r>
              <a:rPr lang="it-IT" sz="1600" dirty="0">
                <a:latin typeface="Century Gothic" panose="020B0502020202020204" pitchFamily="34" charset="0"/>
              </a:rPr>
              <a:t>Disegna le persone che per te sono importanti. </a:t>
            </a:r>
          </a:p>
          <a:p>
            <a:pPr marL="285750" lvl="0" indent="-285750">
              <a:buFont typeface="Arial" panose="020B0604020202020204" pitchFamily="34" charset="0"/>
              <a:buChar char="•"/>
            </a:pPr>
            <a:r>
              <a:rPr lang="it-IT" sz="1600" dirty="0">
                <a:latin typeface="Century Gothic" panose="020B0502020202020204" pitchFamily="34" charset="0"/>
              </a:rPr>
              <a:t>Disegna fatti per te emotivamente importanti. </a:t>
            </a:r>
          </a:p>
          <a:p>
            <a:pPr marL="285750" lvl="0" indent="-285750">
              <a:buFont typeface="Arial" panose="020B0604020202020204" pitchFamily="34" charset="0"/>
              <a:buChar char="•"/>
            </a:pPr>
            <a:r>
              <a:rPr lang="it-IT" sz="1600" dirty="0">
                <a:latin typeface="Century Gothic" panose="020B0502020202020204" pitchFamily="34" charset="0"/>
              </a:rPr>
              <a:t>Disegna i luoghi, i gruppi, le organizzazioni con cui hai a che fare. </a:t>
            </a:r>
          </a:p>
          <a:p>
            <a:pPr marL="285750" lvl="0" indent="-285750">
              <a:buFont typeface="Arial" panose="020B0604020202020204" pitchFamily="34" charset="0"/>
              <a:buChar char="•"/>
            </a:pPr>
            <a:r>
              <a:rPr lang="it-IT" sz="1600" dirty="0">
                <a:latin typeface="Century Gothic" panose="020B0502020202020204" pitchFamily="34" charset="0"/>
              </a:rPr>
              <a:t>Traccia una linea continua se i legami con ciò che hai disegnato sono positivi, una linea tratteggiata se sono discontinui, una linea zig-zag se sono negativi o molto conflittuali. </a:t>
            </a:r>
          </a:p>
          <a:p>
            <a:pPr marL="285750" lvl="0" indent="-285750">
              <a:buFont typeface="Arial" panose="020B0604020202020204" pitchFamily="34" charset="0"/>
              <a:buChar char="•"/>
            </a:pPr>
            <a:endParaRPr lang="it-IT" sz="1600" dirty="0">
              <a:latin typeface="Century Gothic" panose="020B0502020202020204" pitchFamily="34" charset="0"/>
            </a:endParaRPr>
          </a:p>
          <a:p>
            <a:r>
              <a:rPr lang="it-IT" sz="1600" b="1" dirty="0">
                <a:solidFill>
                  <a:srgbClr val="FF0000"/>
                </a:solidFill>
                <a:latin typeface="Century Gothic" panose="020B0502020202020204" pitchFamily="34" charset="0"/>
              </a:rPr>
              <a:t>CARATTERISTICHE </a:t>
            </a:r>
          </a:p>
          <a:p>
            <a:pPr algn="just"/>
            <a:r>
              <a:rPr lang="it-IT" sz="1600" dirty="0">
                <a:latin typeface="Century Gothic" panose="020B0502020202020204" pitchFamily="34" charset="0"/>
              </a:rPr>
              <a:t>Strumento grafico-proiettivo</a:t>
            </a:r>
          </a:p>
          <a:p>
            <a:pPr algn="just"/>
            <a:r>
              <a:rPr lang="it-IT" sz="1600" dirty="0">
                <a:latin typeface="Century Gothic" panose="020B0502020202020204" pitchFamily="34" charset="0"/>
              </a:rPr>
              <a:t>Utilizzato per analizzare lo SPAZIO DI VITA dei membri della famiglia e le relazioni con persone significative, ambiente fisico, valori ed eventi con forte valenza emotiva  </a:t>
            </a:r>
          </a:p>
          <a:p>
            <a:endParaRPr lang="it-IT" sz="1600" dirty="0">
              <a:latin typeface="Century Gothic" panose="020B0502020202020204" pitchFamily="34" charset="0"/>
            </a:endParaRPr>
          </a:p>
          <a:p>
            <a:r>
              <a:rPr lang="it-IT" sz="1600" b="1" dirty="0">
                <a:solidFill>
                  <a:srgbClr val="FF0000"/>
                </a:solidFill>
                <a:latin typeface="Century Gothic" panose="020B0502020202020204" pitchFamily="34" charset="0"/>
              </a:rPr>
              <a:t>ANALISI </a:t>
            </a:r>
          </a:p>
          <a:p>
            <a:pPr algn="just"/>
            <a:r>
              <a:rPr lang="it-IT" sz="1600" dirty="0">
                <a:latin typeface="Century Gothic" panose="020B0502020202020204" pitchFamily="34" charset="0"/>
              </a:rPr>
              <a:t>Grafica (simboli, colori, utilizzo dello spazio</a:t>
            </a:r>
          </a:p>
          <a:p>
            <a:pPr algn="just"/>
            <a:r>
              <a:rPr lang="it-IT" sz="1600" dirty="0">
                <a:latin typeface="Century Gothic" panose="020B0502020202020204" pitchFamily="34" charset="0"/>
              </a:rPr>
              <a:t>Qualità dei legami (positivi, discontinui, conflittuali) </a:t>
            </a:r>
          </a:p>
          <a:p>
            <a:pPr marL="285750" lvl="0" indent="-285750">
              <a:buFont typeface="Arial" panose="020B0604020202020204" pitchFamily="34" charset="0"/>
              <a:buChar char="•"/>
            </a:pPr>
            <a:endParaRPr lang="it-IT" sz="1600" dirty="0">
              <a:latin typeface="Century Gothic" panose="020B0502020202020204" pitchFamily="34" charset="0"/>
            </a:endParaRPr>
          </a:p>
        </p:txBody>
      </p:sp>
    </p:spTree>
    <p:extLst>
      <p:ext uri="{BB962C8B-B14F-4D97-AF65-F5344CB8AC3E}">
        <p14:creationId xmlns:p14="http://schemas.microsoft.com/office/powerpoint/2010/main" val="345924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9" name="Titolo 8">
            <a:extLst>
              <a:ext uri="{FF2B5EF4-FFF2-40B4-BE49-F238E27FC236}">
                <a16:creationId xmlns:a16="http://schemas.microsoft.com/office/drawing/2014/main" id="{78217B1F-1109-8146-A3C4-B40001F46B21}"/>
              </a:ext>
            </a:extLst>
          </p:cNvPr>
          <p:cNvSpPr>
            <a:spLocks noGrp="1"/>
          </p:cNvSpPr>
          <p:nvPr>
            <p:ph type="title"/>
          </p:nvPr>
        </p:nvSpPr>
        <p:spPr>
          <a:xfrm>
            <a:off x="2232525" y="221922"/>
            <a:ext cx="10515600" cy="1325563"/>
          </a:xfrm>
        </p:spPr>
        <p:txBody>
          <a:bodyPr>
            <a:normAutofit/>
          </a:bodyPr>
          <a:lstStyle/>
          <a:p>
            <a:r>
              <a:rPr lang="it-IT" sz="2000" b="1" dirty="0">
                <a:solidFill>
                  <a:srgbClr val="FF0000"/>
                </a:solidFill>
                <a:latin typeface="Century Gothic" panose="020B0502020202020204" pitchFamily="34" charset="0"/>
              </a:rPr>
              <a:t>UNO STRUMENTO TRANSCULTURALE: IL DIARIO DI VITA  </a:t>
            </a:r>
            <a:br>
              <a:rPr lang="it-IT" dirty="0"/>
            </a:br>
            <a:endParaRPr lang="it-IT" dirty="0"/>
          </a:p>
        </p:txBody>
      </p:sp>
      <p:pic>
        <p:nvPicPr>
          <p:cNvPr id="8" name="Segnaposto contenuto 7">
            <a:extLst>
              <a:ext uri="{FF2B5EF4-FFF2-40B4-BE49-F238E27FC236}">
                <a16:creationId xmlns:a16="http://schemas.microsoft.com/office/drawing/2014/main" id="{307887B3-5B86-6D41-81F2-06D26F332CF2}"/>
              </a:ext>
            </a:extLst>
          </p:cNvPr>
          <p:cNvPicPr>
            <a:picLocks noGrp="1" noChangeAspect="1"/>
          </p:cNvPicPr>
          <p:nvPr>
            <p:ph idx="1"/>
          </p:nvPr>
        </p:nvPicPr>
        <p:blipFill>
          <a:blip r:embed="rId3"/>
          <a:stretch>
            <a:fillRect/>
          </a:stretch>
        </p:blipFill>
        <p:spPr>
          <a:xfrm rot="635156">
            <a:off x="4643788" y="2431093"/>
            <a:ext cx="2133600" cy="2133600"/>
          </a:xfrm>
        </p:spPr>
      </p:pic>
      <p:pic>
        <p:nvPicPr>
          <p:cNvPr id="11" name="Immagine 10">
            <a:extLst>
              <a:ext uri="{FF2B5EF4-FFF2-40B4-BE49-F238E27FC236}">
                <a16:creationId xmlns:a16="http://schemas.microsoft.com/office/drawing/2014/main" id="{8296D627-CA81-8749-B04A-F808B97B8260}"/>
              </a:ext>
            </a:extLst>
          </p:cNvPr>
          <p:cNvPicPr>
            <a:picLocks noChangeAspect="1"/>
          </p:cNvPicPr>
          <p:nvPr/>
        </p:nvPicPr>
        <p:blipFill>
          <a:blip r:embed="rId4"/>
          <a:stretch>
            <a:fillRect/>
          </a:stretch>
        </p:blipFill>
        <p:spPr>
          <a:xfrm rot="20642094">
            <a:off x="1084062" y="2135888"/>
            <a:ext cx="2453774" cy="3794071"/>
          </a:xfrm>
          <a:prstGeom prst="rect">
            <a:avLst/>
          </a:prstGeom>
        </p:spPr>
      </p:pic>
      <p:pic>
        <p:nvPicPr>
          <p:cNvPr id="14" name="Immagine 13">
            <a:extLst>
              <a:ext uri="{FF2B5EF4-FFF2-40B4-BE49-F238E27FC236}">
                <a16:creationId xmlns:a16="http://schemas.microsoft.com/office/drawing/2014/main" id="{38F23DFB-64BF-AE4F-90E9-AF02A41E8FC7}"/>
              </a:ext>
            </a:extLst>
          </p:cNvPr>
          <p:cNvPicPr>
            <a:picLocks noChangeAspect="1"/>
          </p:cNvPicPr>
          <p:nvPr/>
        </p:nvPicPr>
        <p:blipFill>
          <a:blip r:embed="rId5"/>
          <a:stretch>
            <a:fillRect/>
          </a:stretch>
        </p:blipFill>
        <p:spPr>
          <a:xfrm rot="734816">
            <a:off x="7261414" y="2430133"/>
            <a:ext cx="4478321" cy="3367420"/>
          </a:xfrm>
          <a:prstGeom prst="rect">
            <a:avLst/>
          </a:prstGeom>
        </p:spPr>
      </p:pic>
    </p:spTree>
    <p:extLst>
      <p:ext uri="{BB962C8B-B14F-4D97-AF65-F5344CB8AC3E}">
        <p14:creationId xmlns:p14="http://schemas.microsoft.com/office/powerpoint/2010/main" val="174579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9" name="Titolo 8">
            <a:extLst>
              <a:ext uri="{FF2B5EF4-FFF2-40B4-BE49-F238E27FC236}">
                <a16:creationId xmlns:a16="http://schemas.microsoft.com/office/drawing/2014/main" id="{78217B1F-1109-8146-A3C4-B40001F46B21}"/>
              </a:ext>
            </a:extLst>
          </p:cNvPr>
          <p:cNvSpPr>
            <a:spLocks noGrp="1"/>
          </p:cNvSpPr>
          <p:nvPr>
            <p:ph type="title"/>
          </p:nvPr>
        </p:nvSpPr>
        <p:spPr>
          <a:xfrm>
            <a:off x="2232525" y="221922"/>
            <a:ext cx="10515600" cy="1325563"/>
          </a:xfrm>
        </p:spPr>
        <p:txBody>
          <a:bodyPr>
            <a:normAutofit/>
          </a:bodyPr>
          <a:lstStyle/>
          <a:p>
            <a:r>
              <a:rPr lang="it-IT" sz="2000" b="1" dirty="0">
                <a:solidFill>
                  <a:srgbClr val="FF0000"/>
                </a:solidFill>
                <a:latin typeface="Century Gothic" panose="020B0502020202020204" pitchFamily="34" charset="0"/>
              </a:rPr>
              <a:t>UNO STRUMENTO TRANSCULTURALE: L’USO DEGLI ARTEFATTI </a:t>
            </a:r>
            <a:br>
              <a:rPr lang="it-IT" dirty="0"/>
            </a:br>
            <a:endParaRPr lang="it-IT" dirty="0"/>
          </a:p>
        </p:txBody>
      </p:sp>
      <p:pic>
        <p:nvPicPr>
          <p:cNvPr id="5" name="Segnaposto contenuto 4">
            <a:extLst>
              <a:ext uri="{FF2B5EF4-FFF2-40B4-BE49-F238E27FC236}">
                <a16:creationId xmlns:a16="http://schemas.microsoft.com/office/drawing/2014/main" id="{5EFC443B-1975-2147-8549-6D8B6D8C8877}"/>
              </a:ext>
            </a:extLst>
          </p:cNvPr>
          <p:cNvPicPr>
            <a:picLocks noGrp="1" noChangeAspect="1"/>
          </p:cNvPicPr>
          <p:nvPr>
            <p:ph idx="1"/>
          </p:nvPr>
        </p:nvPicPr>
        <p:blipFill>
          <a:blip r:embed="rId3"/>
          <a:stretch>
            <a:fillRect/>
          </a:stretch>
        </p:blipFill>
        <p:spPr>
          <a:xfrm rot="20602656">
            <a:off x="975648" y="1788142"/>
            <a:ext cx="3751402" cy="2699873"/>
          </a:xfrm>
        </p:spPr>
      </p:pic>
      <p:pic>
        <p:nvPicPr>
          <p:cNvPr id="10" name="Immagine 9">
            <a:extLst>
              <a:ext uri="{FF2B5EF4-FFF2-40B4-BE49-F238E27FC236}">
                <a16:creationId xmlns:a16="http://schemas.microsoft.com/office/drawing/2014/main" id="{78195619-E5A4-3042-BB90-7FC169EA6DB9}"/>
              </a:ext>
            </a:extLst>
          </p:cNvPr>
          <p:cNvPicPr>
            <a:picLocks noChangeAspect="1"/>
          </p:cNvPicPr>
          <p:nvPr/>
        </p:nvPicPr>
        <p:blipFill>
          <a:blip r:embed="rId4"/>
          <a:stretch>
            <a:fillRect/>
          </a:stretch>
        </p:blipFill>
        <p:spPr>
          <a:xfrm>
            <a:off x="8359366" y="4114253"/>
            <a:ext cx="1864131" cy="2330164"/>
          </a:xfrm>
          <a:prstGeom prst="rect">
            <a:avLst/>
          </a:prstGeom>
        </p:spPr>
      </p:pic>
      <p:pic>
        <p:nvPicPr>
          <p:cNvPr id="13" name="Immagine 12">
            <a:extLst>
              <a:ext uri="{FF2B5EF4-FFF2-40B4-BE49-F238E27FC236}">
                <a16:creationId xmlns:a16="http://schemas.microsoft.com/office/drawing/2014/main" id="{65663DA6-9A11-9343-A782-B39A214BDD23}"/>
              </a:ext>
            </a:extLst>
          </p:cNvPr>
          <p:cNvPicPr>
            <a:picLocks noChangeAspect="1"/>
          </p:cNvPicPr>
          <p:nvPr/>
        </p:nvPicPr>
        <p:blipFill>
          <a:blip r:embed="rId5"/>
          <a:stretch>
            <a:fillRect/>
          </a:stretch>
        </p:blipFill>
        <p:spPr>
          <a:xfrm rot="1281179">
            <a:off x="8974335" y="1027861"/>
            <a:ext cx="2688761" cy="2688761"/>
          </a:xfrm>
          <a:prstGeom prst="rect">
            <a:avLst/>
          </a:prstGeom>
        </p:spPr>
      </p:pic>
      <p:pic>
        <p:nvPicPr>
          <p:cNvPr id="17" name="Immagine 16">
            <a:extLst>
              <a:ext uri="{FF2B5EF4-FFF2-40B4-BE49-F238E27FC236}">
                <a16:creationId xmlns:a16="http://schemas.microsoft.com/office/drawing/2014/main" id="{4C19DADC-09EB-554B-B372-9576BF0FBB45}"/>
              </a:ext>
            </a:extLst>
          </p:cNvPr>
          <p:cNvPicPr>
            <a:picLocks noChangeAspect="1"/>
          </p:cNvPicPr>
          <p:nvPr/>
        </p:nvPicPr>
        <p:blipFill>
          <a:blip r:embed="rId6"/>
          <a:stretch>
            <a:fillRect/>
          </a:stretch>
        </p:blipFill>
        <p:spPr>
          <a:xfrm>
            <a:off x="4201793" y="4411414"/>
            <a:ext cx="1513207" cy="2086633"/>
          </a:xfrm>
          <a:prstGeom prst="rect">
            <a:avLst/>
          </a:prstGeom>
        </p:spPr>
      </p:pic>
      <p:pic>
        <p:nvPicPr>
          <p:cNvPr id="20" name="Immagine 19">
            <a:extLst>
              <a:ext uri="{FF2B5EF4-FFF2-40B4-BE49-F238E27FC236}">
                <a16:creationId xmlns:a16="http://schemas.microsoft.com/office/drawing/2014/main" id="{387EA457-AC37-6846-87DB-E0A5AB824088}"/>
              </a:ext>
            </a:extLst>
          </p:cNvPr>
          <p:cNvPicPr>
            <a:picLocks noChangeAspect="1"/>
          </p:cNvPicPr>
          <p:nvPr/>
        </p:nvPicPr>
        <p:blipFill rotWithShape="1">
          <a:blip r:embed="rId7"/>
          <a:srcRect l="9308" t="20023" r="11857" b="18526"/>
          <a:stretch/>
        </p:blipFill>
        <p:spPr>
          <a:xfrm>
            <a:off x="5214518" y="1303544"/>
            <a:ext cx="3182910" cy="3046082"/>
          </a:xfrm>
          <a:prstGeom prst="rect">
            <a:avLst/>
          </a:prstGeom>
        </p:spPr>
      </p:pic>
    </p:spTree>
    <p:extLst>
      <p:ext uri="{BB962C8B-B14F-4D97-AF65-F5344CB8AC3E}">
        <p14:creationId xmlns:p14="http://schemas.microsoft.com/office/powerpoint/2010/main" val="244284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9" name="Titolo 8">
            <a:extLst>
              <a:ext uri="{FF2B5EF4-FFF2-40B4-BE49-F238E27FC236}">
                <a16:creationId xmlns:a16="http://schemas.microsoft.com/office/drawing/2014/main" id="{78217B1F-1109-8146-A3C4-B40001F46B21}"/>
              </a:ext>
            </a:extLst>
          </p:cNvPr>
          <p:cNvSpPr>
            <a:spLocks noGrp="1"/>
          </p:cNvSpPr>
          <p:nvPr>
            <p:ph type="title"/>
          </p:nvPr>
        </p:nvSpPr>
        <p:spPr>
          <a:xfrm>
            <a:off x="2232525" y="221922"/>
            <a:ext cx="10515600" cy="1325563"/>
          </a:xfrm>
        </p:spPr>
        <p:txBody>
          <a:bodyPr>
            <a:normAutofit/>
          </a:bodyPr>
          <a:lstStyle/>
          <a:p>
            <a:r>
              <a:rPr lang="it-IT" sz="2000" b="1" dirty="0">
                <a:solidFill>
                  <a:srgbClr val="FF0000"/>
                </a:solidFill>
                <a:latin typeface="Century Gothic" panose="020B0502020202020204" pitchFamily="34" charset="0"/>
              </a:rPr>
              <a:t>UNO STRUMENTO TRANSCULTURALE: IL PHOTO LANGUAGE  </a:t>
            </a:r>
            <a:br>
              <a:rPr lang="it-IT" dirty="0"/>
            </a:br>
            <a:endParaRPr lang="it-IT" dirty="0"/>
          </a:p>
        </p:txBody>
      </p:sp>
      <p:pic>
        <p:nvPicPr>
          <p:cNvPr id="12" name="Segnaposto contenuto 11" descr="ATERNITA NEL MONDO ANIMALE FOTO - TUTTO ANIMALI..GNOMI..NATURA..AMICI |  Cute">
            <a:extLst>
              <a:ext uri="{FF2B5EF4-FFF2-40B4-BE49-F238E27FC236}">
                <a16:creationId xmlns:a16="http://schemas.microsoft.com/office/drawing/2014/main" id="{46EA3341-6073-E14E-9A8E-2F00A289923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805523">
            <a:off x="9919213" y="577314"/>
            <a:ext cx="2005396" cy="2469928"/>
          </a:xfrm>
          <a:prstGeom prst="rect">
            <a:avLst/>
          </a:prstGeom>
          <a:noFill/>
          <a:ln>
            <a:noFill/>
          </a:ln>
        </p:spPr>
      </p:pic>
      <p:pic>
        <p:nvPicPr>
          <p:cNvPr id="13" name="Immagine 12" descr="oto: L'altra faccia della maternità versione animale - Mysocialpet.it ">
            <a:extLst>
              <a:ext uri="{FF2B5EF4-FFF2-40B4-BE49-F238E27FC236}">
                <a16:creationId xmlns:a16="http://schemas.microsoft.com/office/drawing/2014/main" id="{DBC7961E-B133-8244-BF1F-EB1F060E46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0160936">
            <a:off x="9132446" y="4316516"/>
            <a:ext cx="2799164" cy="1875750"/>
          </a:xfrm>
          <a:prstGeom prst="rect">
            <a:avLst/>
          </a:prstGeom>
          <a:noFill/>
          <a:ln>
            <a:noFill/>
          </a:ln>
        </p:spPr>
      </p:pic>
      <p:pic>
        <p:nvPicPr>
          <p:cNvPr id="16" name="Immagine 15" descr="umori: la proteina p53 che protegge gli elefanti potrebbe essere  impiantata nell'uo">
            <a:extLst>
              <a:ext uri="{FF2B5EF4-FFF2-40B4-BE49-F238E27FC236}">
                <a16:creationId xmlns:a16="http://schemas.microsoft.com/office/drawing/2014/main" id="{E2FB9D6B-6041-0C41-B40E-4712E180B7D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56316" y="2294981"/>
            <a:ext cx="3104279" cy="2107567"/>
          </a:xfrm>
          <a:prstGeom prst="rect">
            <a:avLst/>
          </a:prstGeom>
          <a:noFill/>
          <a:ln>
            <a:noFill/>
          </a:ln>
        </p:spPr>
      </p:pic>
      <p:sp>
        <p:nvSpPr>
          <p:cNvPr id="5" name="CasellaDiTesto 4">
            <a:extLst>
              <a:ext uri="{FF2B5EF4-FFF2-40B4-BE49-F238E27FC236}">
                <a16:creationId xmlns:a16="http://schemas.microsoft.com/office/drawing/2014/main" id="{236D6D49-BEAE-4F4D-97D8-A473C7AF6FFD}"/>
              </a:ext>
            </a:extLst>
          </p:cNvPr>
          <p:cNvSpPr txBox="1"/>
          <p:nvPr/>
        </p:nvSpPr>
        <p:spPr>
          <a:xfrm>
            <a:off x="893081" y="1826689"/>
            <a:ext cx="4486939" cy="4093428"/>
          </a:xfrm>
          <a:prstGeom prst="rect">
            <a:avLst/>
          </a:prstGeom>
          <a:noFill/>
        </p:spPr>
        <p:txBody>
          <a:bodyPr wrap="square" rtlCol="0">
            <a:spAutoFit/>
          </a:bodyPr>
          <a:lstStyle/>
          <a:p>
            <a:pPr algn="just"/>
            <a:r>
              <a:rPr lang="it-IT" sz="2000" dirty="0">
                <a:latin typeface="Century Gothic" panose="020B0502020202020204" pitchFamily="34" charset="0"/>
              </a:rPr>
              <a:t>Utilizzo della fotografia come strumento di mediazione nel gruppo. </a:t>
            </a:r>
          </a:p>
          <a:p>
            <a:pPr algn="just"/>
            <a:r>
              <a:rPr lang="it-IT" sz="2000" dirty="0">
                <a:latin typeface="Century Gothic" panose="020B0502020202020204" pitchFamily="34" charset="0"/>
              </a:rPr>
              <a:t>Il paziente/utente, rispondendo ad una consegna con la scelta di una fotografia, proietta la propria visione del mondo sull0immagine è capace di accogliere e contenere i vissuti di ognuno. Esempi: </a:t>
            </a:r>
          </a:p>
          <a:p>
            <a:pPr marL="285750" indent="-285750" algn="just">
              <a:buFont typeface="Arial" panose="020B0604020202020204" pitchFamily="34" charset="0"/>
              <a:buChar char="•"/>
            </a:pPr>
            <a:r>
              <a:rPr lang="it-IT" sz="2000" b="1" dirty="0">
                <a:latin typeface="Century Gothic" panose="020B0502020202020204" pitchFamily="34" charset="0"/>
              </a:rPr>
              <a:t>Photo-</a:t>
            </a:r>
            <a:r>
              <a:rPr lang="it-IT" sz="2000" b="1" dirty="0" err="1">
                <a:latin typeface="Century Gothic" panose="020B0502020202020204" pitchFamily="34" charset="0"/>
              </a:rPr>
              <a:t>projective</a:t>
            </a:r>
            <a:r>
              <a:rPr lang="it-IT" sz="2000" b="1" dirty="0">
                <a:latin typeface="Century Gothic" panose="020B0502020202020204" pitchFamily="34" charset="0"/>
              </a:rPr>
              <a:t> </a:t>
            </a:r>
          </a:p>
          <a:p>
            <a:pPr marL="285750" indent="-285750" algn="just">
              <a:buFont typeface="Arial" panose="020B0604020202020204" pitchFamily="34" charset="0"/>
              <a:buChar char="•"/>
            </a:pPr>
            <a:r>
              <a:rPr lang="it-IT" sz="2000" b="1" dirty="0">
                <a:latin typeface="Century Gothic" panose="020B0502020202020204" pitchFamily="34" charset="0"/>
              </a:rPr>
              <a:t>Album di famiglia </a:t>
            </a:r>
          </a:p>
          <a:p>
            <a:pPr marL="285750" indent="-285750" algn="just">
              <a:buFont typeface="Arial" panose="020B0604020202020204" pitchFamily="34" charset="0"/>
              <a:buChar char="•"/>
            </a:pPr>
            <a:r>
              <a:rPr lang="it-IT" sz="2000" b="1" dirty="0">
                <a:latin typeface="Century Gothic" panose="020B0502020202020204" pitchFamily="34" charset="0"/>
              </a:rPr>
              <a:t>Autoritratti </a:t>
            </a:r>
          </a:p>
        </p:txBody>
      </p:sp>
    </p:spTree>
    <p:extLst>
      <p:ext uri="{BB962C8B-B14F-4D97-AF65-F5344CB8AC3E}">
        <p14:creationId xmlns:p14="http://schemas.microsoft.com/office/powerpoint/2010/main" val="256521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5727850" cy="369332"/>
          </a:xfrm>
          <a:prstGeom prst="rect">
            <a:avLst/>
          </a:prstGeom>
        </p:spPr>
        <p:txBody>
          <a:bodyPr wrap="none">
            <a:spAutoFit/>
          </a:bodyPr>
          <a:lstStyle/>
          <a:p>
            <a:r>
              <a:rPr lang="it-IT" b="1" dirty="0">
                <a:solidFill>
                  <a:srgbClr val="FF0000"/>
                </a:solidFill>
                <a:latin typeface="Century Gothic" panose="020B0502020202020204" pitchFamily="34" charset="0"/>
              </a:rPr>
              <a:t>LA VALUTAZIONE DELLE COMPETENZE GENITORIALI </a:t>
            </a:r>
          </a:p>
        </p:txBody>
      </p:sp>
      <p:sp>
        <p:nvSpPr>
          <p:cNvPr id="2" name="CasellaDiTesto 1">
            <a:extLst>
              <a:ext uri="{FF2B5EF4-FFF2-40B4-BE49-F238E27FC236}">
                <a16:creationId xmlns:a16="http://schemas.microsoft.com/office/drawing/2014/main" id="{B9130023-708B-5E41-BBD3-6006C3DC5070}"/>
              </a:ext>
            </a:extLst>
          </p:cNvPr>
          <p:cNvSpPr txBox="1"/>
          <p:nvPr/>
        </p:nvSpPr>
        <p:spPr>
          <a:xfrm>
            <a:off x="2051444" y="1734488"/>
            <a:ext cx="7812992" cy="2862322"/>
          </a:xfrm>
          <a:prstGeom prst="rect">
            <a:avLst/>
          </a:prstGeom>
          <a:noFill/>
        </p:spPr>
        <p:txBody>
          <a:bodyPr wrap="square" rtlCol="0">
            <a:spAutoFit/>
          </a:bodyPr>
          <a:lstStyle/>
          <a:p>
            <a:pPr algn="ctr"/>
            <a:r>
              <a:rPr lang="it-IT" dirty="0">
                <a:latin typeface="Century Gothic" panose="020B0502020202020204" pitchFamily="34" charset="0"/>
              </a:rPr>
              <a:t>Lo scopo della valutazione è comprendere se «</a:t>
            </a:r>
            <a:r>
              <a:rPr lang="it-IT" i="1" dirty="0">
                <a:latin typeface="Century Gothic" panose="020B0502020202020204" pitchFamily="34" charset="0"/>
              </a:rPr>
              <a:t>gli adulti di riferimento riescono a coniugare in modo dinamico affettività ed etica, protezione e autonomia, autorità e libertà, relazione e trasmissione, codice maschile e femminile, interno ed esterno attraverso l’apertura alla relazione, la capacità di attribuire tempo e significato agli eventi, la capacità di mediare tra l’interno e l’esterno</a:t>
            </a:r>
            <a:r>
              <a:rPr lang="it-IT" dirty="0">
                <a:latin typeface="Century Gothic" panose="020B0502020202020204" pitchFamily="34" charset="0"/>
              </a:rPr>
              <a:t>» </a:t>
            </a:r>
          </a:p>
          <a:p>
            <a:pPr algn="ctr"/>
            <a:endParaRPr lang="it-IT" dirty="0">
              <a:latin typeface="Century Gothic" panose="020B0502020202020204" pitchFamily="34" charset="0"/>
            </a:endParaRPr>
          </a:p>
          <a:p>
            <a:pPr algn="ctr"/>
            <a:r>
              <a:rPr lang="it-IT" b="1" dirty="0">
                <a:latin typeface="Century Gothic" panose="020B0502020202020204" pitchFamily="34" charset="0"/>
              </a:rPr>
              <a:t>Fonte: Ordine Psicologi Emilia Romagna </a:t>
            </a:r>
          </a:p>
          <a:p>
            <a:pPr algn="ctr"/>
            <a:endParaRPr lang="it-IT" dirty="0"/>
          </a:p>
        </p:txBody>
      </p:sp>
      <p:pic>
        <p:nvPicPr>
          <p:cNvPr id="8" name="Immagine 7">
            <a:extLst>
              <a:ext uri="{FF2B5EF4-FFF2-40B4-BE49-F238E27FC236}">
                <a16:creationId xmlns:a16="http://schemas.microsoft.com/office/drawing/2014/main" id="{835452C4-1E56-4A45-9CF6-844248687D20}"/>
              </a:ext>
            </a:extLst>
          </p:cNvPr>
          <p:cNvPicPr>
            <a:picLocks noChangeAspect="1"/>
          </p:cNvPicPr>
          <p:nvPr/>
        </p:nvPicPr>
        <p:blipFill>
          <a:blip r:embed="rId3"/>
          <a:stretch>
            <a:fillRect/>
          </a:stretch>
        </p:blipFill>
        <p:spPr>
          <a:xfrm>
            <a:off x="8128059" y="4100945"/>
            <a:ext cx="4063942" cy="2490355"/>
          </a:xfrm>
          <a:prstGeom prst="rect">
            <a:avLst/>
          </a:prstGeom>
        </p:spPr>
      </p:pic>
    </p:spTree>
    <p:extLst>
      <p:ext uri="{BB962C8B-B14F-4D97-AF65-F5344CB8AC3E}">
        <p14:creationId xmlns:p14="http://schemas.microsoft.com/office/powerpoint/2010/main" val="334614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FC6AFBC4-0BFD-1749-8272-F502C75F3A0E}"/>
              </a:ext>
            </a:extLst>
          </p:cNvPr>
          <p:cNvSpPr txBox="1"/>
          <p:nvPr/>
        </p:nvSpPr>
        <p:spPr>
          <a:xfrm>
            <a:off x="6156034" y="6146803"/>
            <a:ext cx="184731" cy="584775"/>
          </a:xfrm>
          <a:prstGeom prst="rect">
            <a:avLst/>
          </a:prstGeom>
          <a:noFill/>
        </p:spPr>
        <p:txBody>
          <a:bodyPr wrap="none" rtlCol="0">
            <a:spAutoFit/>
          </a:bodyPr>
          <a:lstStyle/>
          <a:p>
            <a:pPr algn="ctr"/>
            <a:endParaRPr lang="it-IT" sz="1400" b="1" dirty="0">
              <a:latin typeface="Century Gothic" panose="020B0502020202020204" pitchFamily="34" charset="0"/>
              <a:ea typeface="Yu Gothic" panose="020B0400000000000000" pitchFamily="34" charset="-128"/>
            </a:endParaRPr>
          </a:p>
          <a:p>
            <a:pPr algn="ctr"/>
            <a:endParaRPr lang="it-IT" dirty="0"/>
          </a:p>
        </p:txBody>
      </p:sp>
      <p:sp>
        <p:nvSpPr>
          <p:cNvPr id="9" name="Titolo 8">
            <a:extLst>
              <a:ext uri="{FF2B5EF4-FFF2-40B4-BE49-F238E27FC236}">
                <a16:creationId xmlns:a16="http://schemas.microsoft.com/office/drawing/2014/main" id="{78217B1F-1109-8146-A3C4-B40001F46B21}"/>
              </a:ext>
            </a:extLst>
          </p:cNvPr>
          <p:cNvSpPr>
            <a:spLocks noGrp="1"/>
          </p:cNvSpPr>
          <p:nvPr>
            <p:ph type="title"/>
          </p:nvPr>
        </p:nvSpPr>
        <p:spPr>
          <a:xfrm>
            <a:off x="2232525" y="221922"/>
            <a:ext cx="10515600" cy="1325563"/>
          </a:xfrm>
        </p:spPr>
        <p:txBody>
          <a:bodyPr>
            <a:normAutofit/>
          </a:bodyPr>
          <a:lstStyle/>
          <a:p>
            <a:r>
              <a:rPr lang="it-IT" sz="2000" b="1" dirty="0">
                <a:solidFill>
                  <a:srgbClr val="FF0000"/>
                </a:solidFill>
                <a:latin typeface="Century Gothic" panose="020B0502020202020204" pitchFamily="34" charset="0"/>
              </a:rPr>
              <a:t>UNO STRUMENTO TRANSCULTURALE: IL GIOCO DIXIT  </a:t>
            </a:r>
            <a:br>
              <a:rPr lang="it-IT" dirty="0"/>
            </a:br>
            <a:endParaRPr lang="it-IT" dirty="0"/>
          </a:p>
        </p:txBody>
      </p:sp>
      <p:pic>
        <p:nvPicPr>
          <p:cNvPr id="3" name="Segnaposto contenuto 2">
            <a:extLst>
              <a:ext uri="{FF2B5EF4-FFF2-40B4-BE49-F238E27FC236}">
                <a16:creationId xmlns:a16="http://schemas.microsoft.com/office/drawing/2014/main" id="{02B92427-E6FA-B046-B886-533C9B676517}"/>
              </a:ext>
            </a:extLst>
          </p:cNvPr>
          <p:cNvPicPr>
            <a:picLocks noGrp="1" noChangeAspect="1"/>
          </p:cNvPicPr>
          <p:nvPr>
            <p:ph idx="1"/>
          </p:nvPr>
        </p:nvPicPr>
        <p:blipFill>
          <a:blip r:embed="rId3"/>
          <a:stretch>
            <a:fillRect/>
          </a:stretch>
        </p:blipFill>
        <p:spPr>
          <a:xfrm rot="20677449">
            <a:off x="1674417" y="1884773"/>
            <a:ext cx="3502860" cy="3830230"/>
          </a:xfrm>
        </p:spPr>
      </p:pic>
      <p:pic>
        <p:nvPicPr>
          <p:cNvPr id="12" name="Immagine 11">
            <a:extLst>
              <a:ext uri="{FF2B5EF4-FFF2-40B4-BE49-F238E27FC236}">
                <a16:creationId xmlns:a16="http://schemas.microsoft.com/office/drawing/2014/main" id="{445E71DB-4F95-7B42-936C-F8609FB30170}"/>
              </a:ext>
            </a:extLst>
          </p:cNvPr>
          <p:cNvPicPr>
            <a:picLocks noChangeAspect="1"/>
          </p:cNvPicPr>
          <p:nvPr/>
        </p:nvPicPr>
        <p:blipFill>
          <a:blip r:embed="rId4"/>
          <a:stretch>
            <a:fillRect/>
          </a:stretch>
        </p:blipFill>
        <p:spPr>
          <a:xfrm rot="815151">
            <a:off x="6610652" y="1501802"/>
            <a:ext cx="4630930" cy="4630930"/>
          </a:xfrm>
          <a:prstGeom prst="rect">
            <a:avLst/>
          </a:prstGeom>
        </p:spPr>
      </p:pic>
    </p:spTree>
    <p:extLst>
      <p:ext uri="{BB962C8B-B14F-4D97-AF65-F5344CB8AC3E}">
        <p14:creationId xmlns:p14="http://schemas.microsoft.com/office/powerpoint/2010/main" val="235101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graphicFrame>
        <p:nvGraphicFramePr>
          <p:cNvPr id="5" name="Tabella 4">
            <a:extLst>
              <a:ext uri="{FF2B5EF4-FFF2-40B4-BE49-F238E27FC236}">
                <a16:creationId xmlns:a16="http://schemas.microsoft.com/office/drawing/2014/main" id="{48C2D428-439F-814D-AD45-B7E1EEDCD42E}"/>
              </a:ext>
            </a:extLst>
          </p:cNvPr>
          <p:cNvGraphicFramePr>
            <a:graphicFrameLocks noGrp="1"/>
          </p:cNvGraphicFramePr>
          <p:nvPr>
            <p:extLst>
              <p:ext uri="{D42A27DB-BD31-4B8C-83A1-F6EECF244321}">
                <p14:modId xmlns:p14="http://schemas.microsoft.com/office/powerpoint/2010/main" val="2428167824"/>
              </p:ext>
            </p:extLst>
          </p:nvPr>
        </p:nvGraphicFramePr>
        <p:xfrm>
          <a:off x="1956799" y="998205"/>
          <a:ext cx="9468151" cy="4826001"/>
        </p:xfrm>
        <a:graphic>
          <a:graphicData uri="http://schemas.openxmlformats.org/drawingml/2006/table">
            <a:tbl>
              <a:tblPr firstRow="1" firstCol="1" bandRow="1">
                <a:tableStyleId>{5C22544A-7EE6-4342-B048-85BDC9FD1C3A}</a:tableStyleId>
              </a:tblPr>
              <a:tblGrid>
                <a:gridCol w="3373914">
                  <a:extLst>
                    <a:ext uri="{9D8B030D-6E8A-4147-A177-3AD203B41FA5}">
                      <a16:colId xmlns:a16="http://schemas.microsoft.com/office/drawing/2014/main" val="3941935070"/>
                    </a:ext>
                  </a:extLst>
                </a:gridCol>
                <a:gridCol w="1324834">
                  <a:extLst>
                    <a:ext uri="{9D8B030D-6E8A-4147-A177-3AD203B41FA5}">
                      <a16:colId xmlns:a16="http://schemas.microsoft.com/office/drawing/2014/main" val="1055408505"/>
                    </a:ext>
                  </a:extLst>
                </a:gridCol>
                <a:gridCol w="1324834">
                  <a:extLst>
                    <a:ext uri="{9D8B030D-6E8A-4147-A177-3AD203B41FA5}">
                      <a16:colId xmlns:a16="http://schemas.microsoft.com/office/drawing/2014/main" val="2300416713"/>
                    </a:ext>
                  </a:extLst>
                </a:gridCol>
                <a:gridCol w="971547">
                  <a:extLst>
                    <a:ext uri="{9D8B030D-6E8A-4147-A177-3AD203B41FA5}">
                      <a16:colId xmlns:a16="http://schemas.microsoft.com/office/drawing/2014/main" val="1215108057"/>
                    </a:ext>
                  </a:extLst>
                </a:gridCol>
                <a:gridCol w="1236511">
                  <a:extLst>
                    <a:ext uri="{9D8B030D-6E8A-4147-A177-3AD203B41FA5}">
                      <a16:colId xmlns:a16="http://schemas.microsoft.com/office/drawing/2014/main" val="702670356"/>
                    </a:ext>
                  </a:extLst>
                </a:gridCol>
                <a:gridCol w="1236511">
                  <a:extLst>
                    <a:ext uri="{9D8B030D-6E8A-4147-A177-3AD203B41FA5}">
                      <a16:colId xmlns:a16="http://schemas.microsoft.com/office/drawing/2014/main" val="359563398"/>
                    </a:ext>
                  </a:extLst>
                </a:gridCol>
              </a:tblGrid>
              <a:tr h="1342971">
                <a:tc>
                  <a:txBody>
                    <a:bodyPr/>
                    <a:lstStyle/>
                    <a:p>
                      <a:pPr algn="just">
                        <a:lnSpc>
                          <a:spcPct val="115000"/>
                        </a:lnSpc>
                        <a:spcAft>
                          <a:spcPts val="0"/>
                        </a:spcAft>
                      </a:pPr>
                      <a:r>
                        <a:rPr lang="en-US" sz="1100" dirty="0">
                          <a:effectLst/>
                          <a:latin typeface="Century Gothic" panose="020B0502020202020204" pitchFamily="34" charset="0"/>
                        </a:rPr>
                        <a:t> Come </a:t>
                      </a:r>
                      <a:r>
                        <a:rPr lang="en-US" sz="1100" dirty="0" err="1">
                          <a:effectLst/>
                          <a:latin typeface="Century Gothic" panose="020B0502020202020204" pitchFamily="34" charset="0"/>
                        </a:rPr>
                        <a:t>ti</a:t>
                      </a:r>
                      <a:r>
                        <a:rPr lang="en-US" sz="1100" dirty="0">
                          <a:effectLst/>
                          <a:latin typeface="Century Gothic" panose="020B0502020202020204" pitchFamily="34" charset="0"/>
                        </a:rPr>
                        <a:t> </a:t>
                      </a:r>
                      <a:r>
                        <a:rPr lang="en-US" sz="1100" dirty="0" err="1">
                          <a:effectLst/>
                          <a:latin typeface="Century Gothic" panose="020B0502020202020204" pitchFamily="34" charset="0"/>
                        </a:rPr>
                        <a:t>senti</a:t>
                      </a:r>
                      <a:r>
                        <a:rPr lang="en-US" sz="1100" dirty="0">
                          <a:effectLst/>
                          <a:latin typeface="Century Gothic" panose="020B0502020202020204" pitchFamily="34" charset="0"/>
                        </a:rPr>
                        <a:t> </a:t>
                      </a:r>
                      <a:r>
                        <a:rPr lang="en-US" sz="1100" dirty="0" err="1">
                          <a:effectLst/>
                          <a:latin typeface="Century Gothic" panose="020B0502020202020204" pitchFamily="34" charset="0"/>
                        </a:rPr>
                        <a:t>all’idea</a:t>
                      </a:r>
                      <a:r>
                        <a:rPr lang="en-US" sz="1100" dirty="0">
                          <a:effectLst/>
                          <a:latin typeface="Century Gothic" panose="020B0502020202020204" pitchFamily="34" charset="0"/>
                        </a:rPr>
                        <a:t> di </a:t>
                      </a:r>
                      <a:r>
                        <a:rPr lang="en-US" sz="1100" dirty="0" err="1">
                          <a:effectLst/>
                          <a:latin typeface="Century Gothic" panose="020B0502020202020204" pitchFamily="34" charset="0"/>
                        </a:rPr>
                        <a:t>lavorare</a:t>
                      </a:r>
                      <a:r>
                        <a:rPr lang="en-US" sz="1100" dirty="0">
                          <a:effectLst/>
                          <a:latin typeface="Century Gothic" panose="020B0502020202020204" pitchFamily="34" charset="0"/>
                        </a:rPr>
                        <a:t> con un </a:t>
                      </a:r>
                      <a:r>
                        <a:rPr lang="en-US" sz="1100" dirty="0" err="1">
                          <a:effectLst/>
                          <a:latin typeface="Century Gothic" panose="020B0502020202020204" pitchFamily="34" charset="0"/>
                        </a:rPr>
                        <a:t>utente</a:t>
                      </a:r>
                      <a:r>
                        <a:rPr lang="en-US" sz="1100" dirty="0">
                          <a:effectLst/>
                          <a:latin typeface="Century Gothic" panose="020B0502020202020204" pitchFamily="34" charset="0"/>
                        </a:rPr>
                        <a:t> di </a:t>
                      </a:r>
                      <a:r>
                        <a:rPr lang="en-US" sz="1100" dirty="0" err="1">
                          <a:effectLst/>
                          <a:latin typeface="Century Gothic" panose="020B0502020202020204" pitchFamily="34" charset="0"/>
                        </a:rPr>
                        <a:t>straniero</a:t>
                      </a:r>
                      <a:r>
                        <a:rPr lang="en-US" sz="1100" dirty="0">
                          <a:effectLst/>
                          <a:latin typeface="Century Gothic" panose="020B0502020202020204" pitchFamily="34" charset="0"/>
                        </a:rPr>
                        <a:t>?</a:t>
                      </a:r>
                      <a:endParaRPr lang="it-IT" sz="1200" dirty="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Century Gothic" panose="020B0502020202020204" pitchFamily="34" charset="0"/>
                        </a:rPr>
                        <a:t>Fortemente in disaccordo</a:t>
                      </a:r>
                      <a:endParaRPr lang="it-IT" sz="1200">
                        <a:effectLst/>
                        <a:latin typeface="Century Gothic" panose="020B0502020202020204" pitchFamily="34" charset="0"/>
                      </a:endParaRPr>
                    </a:p>
                    <a:p>
                      <a:pPr algn="ctr">
                        <a:lnSpc>
                          <a:spcPct val="115000"/>
                        </a:lnSpc>
                        <a:spcAft>
                          <a:spcPts val="0"/>
                        </a:spcAft>
                      </a:pPr>
                      <a:r>
                        <a:rPr lang="en-US" sz="1100">
                          <a:effectLst/>
                          <a:latin typeface="Century Gothic" panose="020B0502020202020204" pitchFamily="34" charset="0"/>
                        </a:rPr>
                        <a:t>(1)</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Century Gothic" panose="020B0502020202020204" pitchFamily="34" charset="0"/>
                        </a:rPr>
                        <a:t>Mediamente in disaccordo</a:t>
                      </a:r>
                      <a:endParaRPr lang="it-IT" sz="1200">
                        <a:effectLst/>
                        <a:latin typeface="Century Gothic" panose="020B0502020202020204" pitchFamily="34" charset="0"/>
                      </a:endParaRPr>
                    </a:p>
                    <a:p>
                      <a:pPr algn="ctr">
                        <a:lnSpc>
                          <a:spcPct val="115000"/>
                        </a:lnSpc>
                        <a:spcAft>
                          <a:spcPts val="0"/>
                        </a:spcAft>
                      </a:pPr>
                      <a:r>
                        <a:rPr lang="en-US" sz="1100">
                          <a:effectLst/>
                          <a:latin typeface="Century Gothic" panose="020B0502020202020204" pitchFamily="34" charset="0"/>
                        </a:rPr>
                        <a:t>(2)</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Century Gothic" panose="020B0502020202020204" pitchFamily="34" charset="0"/>
                        </a:rPr>
                        <a:t> </a:t>
                      </a:r>
                      <a:endParaRPr lang="it-IT" sz="1200">
                        <a:effectLst/>
                        <a:latin typeface="Century Gothic" panose="020B0502020202020204" pitchFamily="34" charset="0"/>
                      </a:endParaRPr>
                    </a:p>
                    <a:p>
                      <a:pPr>
                        <a:lnSpc>
                          <a:spcPct val="115000"/>
                        </a:lnSpc>
                        <a:spcAft>
                          <a:spcPts val="0"/>
                        </a:spcAft>
                      </a:pPr>
                      <a:r>
                        <a:rPr lang="en-US" sz="1100">
                          <a:effectLst/>
                          <a:latin typeface="Century Gothic" panose="020B0502020202020204" pitchFamily="34" charset="0"/>
                        </a:rPr>
                        <a:t>Neutro</a:t>
                      </a:r>
                      <a:endParaRPr lang="it-IT" sz="1200">
                        <a:effectLst/>
                        <a:latin typeface="Century Gothic" panose="020B0502020202020204" pitchFamily="34" charset="0"/>
                      </a:endParaRPr>
                    </a:p>
                    <a:p>
                      <a:pPr algn="ctr">
                        <a:lnSpc>
                          <a:spcPct val="115000"/>
                        </a:lnSpc>
                        <a:spcAft>
                          <a:spcPts val="0"/>
                        </a:spcAft>
                      </a:pPr>
                      <a:r>
                        <a:rPr lang="en-US" sz="1100">
                          <a:effectLst/>
                          <a:latin typeface="Century Gothic" panose="020B0502020202020204" pitchFamily="34" charset="0"/>
                        </a:rPr>
                        <a:t> </a:t>
                      </a:r>
                      <a:endParaRPr lang="it-IT" sz="1200">
                        <a:effectLst/>
                        <a:latin typeface="Century Gothic" panose="020B0502020202020204" pitchFamily="34" charset="0"/>
                      </a:endParaRPr>
                    </a:p>
                    <a:p>
                      <a:pPr algn="ctr">
                        <a:lnSpc>
                          <a:spcPct val="115000"/>
                        </a:lnSpc>
                        <a:spcAft>
                          <a:spcPts val="0"/>
                        </a:spcAft>
                      </a:pPr>
                      <a:r>
                        <a:rPr lang="en-US" sz="1100">
                          <a:effectLst/>
                          <a:latin typeface="Century Gothic" panose="020B0502020202020204" pitchFamily="34" charset="0"/>
                        </a:rPr>
                        <a:t>(3)</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Century Gothic" panose="020B0502020202020204" pitchFamily="34" charset="0"/>
                        </a:rPr>
                        <a:t>Mediamente d’accordo</a:t>
                      </a:r>
                      <a:endParaRPr lang="it-IT" sz="1200">
                        <a:effectLst/>
                        <a:latin typeface="Century Gothic" panose="020B0502020202020204" pitchFamily="34" charset="0"/>
                      </a:endParaRPr>
                    </a:p>
                    <a:p>
                      <a:pPr algn="ctr">
                        <a:lnSpc>
                          <a:spcPct val="115000"/>
                        </a:lnSpc>
                        <a:spcAft>
                          <a:spcPts val="0"/>
                        </a:spcAft>
                      </a:pPr>
                      <a:r>
                        <a:rPr lang="en-US" sz="1100">
                          <a:effectLst/>
                          <a:latin typeface="Century Gothic" panose="020B0502020202020204" pitchFamily="34" charset="0"/>
                        </a:rPr>
                        <a:t>(4)</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0"/>
                        </a:spcAft>
                      </a:pPr>
                      <a:r>
                        <a:rPr lang="en-US" sz="1100" dirty="0" err="1">
                          <a:effectLst/>
                          <a:latin typeface="Century Gothic" panose="020B0502020202020204" pitchFamily="34" charset="0"/>
                        </a:rPr>
                        <a:t>Fortemente</a:t>
                      </a:r>
                      <a:r>
                        <a:rPr lang="en-US" sz="1100" dirty="0">
                          <a:effectLst/>
                          <a:latin typeface="Century Gothic" panose="020B0502020202020204" pitchFamily="34" charset="0"/>
                        </a:rPr>
                        <a:t> </a:t>
                      </a:r>
                      <a:r>
                        <a:rPr lang="en-US" sz="1100" dirty="0" err="1">
                          <a:effectLst/>
                          <a:latin typeface="Century Gothic" panose="020B0502020202020204" pitchFamily="34" charset="0"/>
                        </a:rPr>
                        <a:t>d’accordo</a:t>
                      </a:r>
                      <a:endParaRPr lang="it-IT" sz="1200" dirty="0">
                        <a:effectLst/>
                        <a:latin typeface="Century Gothic" panose="020B0502020202020204" pitchFamily="34" charset="0"/>
                      </a:endParaRPr>
                    </a:p>
                    <a:p>
                      <a:pPr algn="ctr">
                        <a:lnSpc>
                          <a:spcPct val="115000"/>
                        </a:lnSpc>
                        <a:spcAft>
                          <a:spcPts val="0"/>
                        </a:spcAft>
                      </a:pPr>
                      <a:r>
                        <a:rPr lang="en-US" sz="1100" dirty="0">
                          <a:effectLst/>
                          <a:latin typeface="Century Gothic" panose="020B0502020202020204" pitchFamily="34" charset="0"/>
                        </a:rPr>
                        <a:t>(5)</a:t>
                      </a:r>
                      <a:endParaRPr lang="it-IT" sz="1200" dirty="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33413920"/>
                  </a:ext>
                </a:extLst>
              </a:tr>
              <a:tr h="348303">
                <a:tc>
                  <a:txBody>
                    <a:bodyPr/>
                    <a:lstStyle/>
                    <a:p>
                      <a:pPr>
                        <a:lnSpc>
                          <a:spcPct val="115000"/>
                        </a:lnSpc>
                        <a:spcAft>
                          <a:spcPts val="0"/>
                        </a:spcAft>
                      </a:pPr>
                      <a:r>
                        <a:rPr lang="en-US" sz="1200">
                          <a:effectLst/>
                          <a:latin typeface="Century Gothic" panose="020B0502020202020204" pitchFamily="34" charset="0"/>
                        </a:rPr>
                        <a:t>A mio agio</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20218359"/>
                  </a:ext>
                </a:extLst>
              </a:tr>
              <a:tr h="348303">
                <a:tc>
                  <a:txBody>
                    <a:bodyPr/>
                    <a:lstStyle/>
                    <a:p>
                      <a:pPr>
                        <a:lnSpc>
                          <a:spcPct val="115000"/>
                        </a:lnSpc>
                        <a:spcAft>
                          <a:spcPts val="0"/>
                        </a:spcAft>
                      </a:pPr>
                      <a:r>
                        <a:rPr lang="en-US" sz="1200">
                          <a:effectLst/>
                          <a:latin typeface="Century Gothic" panose="020B0502020202020204" pitchFamily="34" charset="0"/>
                        </a:rPr>
                        <a:t>Imbarazzato/a</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26610085"/>
                  </a:ext>
                </a:extLst>
              </a:tr>
              <a:tr h="348303">
                <a:tc>
                  <a:txBody>
                    <a:bodyPr/>
                    <a:lstStyle/>
                    <a:p>
                      <a:pPr>
                        <a:lnSpc>
                          <a:spcPct val="115000"/>
                        </a:lnSpc>
                        <a:spcAft>
                          <a:spcPts val="0"/>
                        </a:spcAft>
                      </a:pPr>
                      <a:r>
                        <a:rPr lang="en-US" sz="1200">
                          <a:effectLst/>
                          <a:latin typeface="Century Gothic" panose="020B0502020202020204" pitchFamily="34" charset="0"/>
                        </a:rPr>
                        <a:t>Agitato/a</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38205118"/>
                  </a:ext>
                </a:extLst>
              </a:tr>
              <a:tr h="348303">
                <a:tc>
                  <a:txBody>
                    <a:bodyPr/>
                    <a:lstStyle/>
                    <a:p>
                      <a:pPr>
                        <a:lnSpc>
                          <a:spcPct val="115000"/>
                        </a:lnSpc>
                        <a:spcAft>
                          <a:spcPts val="0"/>
                        </a:spcAft>
                      </a:pPr>
                      <a:r>
                        <a:rPr lang="en-US" sz="1200">
                          <a:effectLst/>
                          <a:latin typeface="Century Gothic" panose="020B0502020202020204" pitchFamily="34" charset="0"/>
                        </a:rPr>
                        <a:t>Nervoso/a</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52649070"/>
                  </a:ext>
                </a:extLst>
              </a:tr>
              <a:tr h="348303">
                <a:tc>
                  <a:txBody>
                    <a:bodyPr/>
                    <a:lstStyle/>
                    <a:p>
                      <a:pPr>
                        <a:lnSpc>
                          <a:spcPct val="115000"/>
                        </a:lnSpc>
                        <a:spcAft>
                          <a:spcPts val="0"/>
                        </a:spcAft>
                      </a:pPr>
                      <a:r>
                        <a:rPr lang="en-US" sz="1200">
                          <a:effectLst/>
                          <a:latin typeface="Century Gothic" panose="020B0502020202020204" pitchFamily="34" charset="0"/>
                        </a:rPr>
                        <a:t>Sicuro/a</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09442771"/>
                  </a:ext>
                </a:extLst>
              </a:tr>
              <a:tr h="348303">
                <a:tc>
                  <a:txBody>
                    <a:bodyPr/>
                    <a:lstStyle/>
                    <a:p>
                      <a:pPr>
                        <a:lnSpc>
                          <a:spcPct val="115000"/>
                        </a:lnSpc>
                        <a:spcAft>
                          <a:spcPts val="0"/>
                        </a:spcAft>
                      </a:pPr>
                      <a:r>
                        <a:rPr lang="en-US" sz="1200">
                          <a:effectLst/>
                          <a:latin typeface="Century Gothic" panose="020B0502020202020204" pitchFamily="34" charset="0"/>
                        </a:rPr>
                        <a:t>E’ Difficile</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5585183"/>
                  </a:ext>
                </a:extLst>
              </a:tr>
              <a:tr h="348303">
                <a:tc>
                  <a:txBody>
                    <a:bodyPr/>
                    <a:lstStyle/>
                    <a:p>
                      <a:pPr>
                        <a:lnSpc>
                          <a:spcPct val="115000"/>
                        </a:lnSpc>
                        <a:spcAft>
                          <a:spcPts val="0"/>
                        </a:spcAft>
                      </a:pPr>
                      <a:r>
                        <a:rPr lang="en-US" sz="1200">
                          <a:effectLst/>
                          <a:latin typeface="Century Gothic" panose="020B0502020202020204" pitchFamily="34" charset="0"/>
                        </a:rPr>
                        <a:t>Rilassato/a</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38851871"/>
                  </a:ext>
                </a:extLst>
              </a:tr>
              <a:tr h="348303">
                <a:tc>
                  <a:txBody>
                    <a:bodyPr/>
                    <a:lstStyle/>
                    <a:p>
                      <a:pPr>
                        <a:lnSpc>
                          <a:spcPct val="115000"/>
                        </a:lnSpc>
                        <a:spcAft>
                          <a:spcPts val="0"/>
                        </a:spcAft>
                      </a:pPr>
                      <a:r>
                        <a:rPr lang="en-US" sz="1200">
                          <a:effectLst/>
                          <a:latin typeface="Century Gothic" panose="020B0502020202020204" pitchFamily="34" charset="0"/>
                        </a:rPr>
                        <a:t>Calmo/a</a:t>
                      </a:r>
                      <a:endParaRPr lang="it-IT" sz="120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17261058"/>
                  </a:ext>
                </a:extLst>
              </a:tr>
              <a:tr h="348303">
                <a:tc>
                  <a:txBody>
                    <a:bodyPr/>
                    <a:lstStyle/>
                    <a:p>
                      <a:pPr>
                        <a:lnSpc>
                          <a:spcPct val="115000"/>
                        </a:lnSpc>
                        <a:spcAft>
                          <a:spcPts val="0"/>
                        </a:spcAft>
                      </a:pPr>
                      <a:r>
                        <a:rPr lang="en-US" sz="1200" dirty="0" err="1">
                          <a:effectLst/>
                          <a:latin typeface="Century Gothic" panose="020B0502020202020204" pitchFamily="34" charset="0"/>
                        </a:rPr>
                        <a:t>Teso</a:t>
                      </a:r>
                      <a:r>
                        <a:rPr lang="en-US" sz="1200" dirty="0">
                          <a:effectLst/>
                          <a:latin typeface="Century Gothic" panose="020B0502020202020204" pitchFamily="34" charset="0"/>
                        </a:rPr>
                        <a:t>/a</a:t>
                      </a:r>
                      <a:endParaRPr lang="it-IT" sz="1200" dirty="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028755767"/>
                  </a:ext>
                </a:extLst>
              </a:tr>
              <a:tr h="348303">
                <a:tc>
                  <a:txBody>
                    <a:bodyPr/>
                    <a:lstStyle/>
                    <a:p>
                      <a:pPr>
                        <a:lnSpc>
                          <a:spcPct val="115000"/>
                        </a:lnSpc>
                        <a:spcAft>
                          <a:spcPts val="0"/>
                        </a:spcAft>
                      </a:pPr>
                      <a:r>
                        <a:rPr lang="en-US" sz="1200" dirty="0" err="1">
                          <a:effectLst/>
                          <a:latin typeface="Century Gothic" panose="020B0502020202020204" pitchFamily="34" charset="0"/>
                        </a:rPr>
                        <a:t>Genuino</a:t>
                      </a:r>
                      <a:r>
                        <a:rPr lang="en-US" sz="1200" dirty="0">
                          <a:effectLst/>
                          <a:latin typeface="Century Gothic" panose="020B0502020202020204" pitchFamily="34" charset="0"/>
                        </a:rPr>
                        <a:t>/a</a:t>
                      </a:r>
                      <a:endParaRPr lang="it-IT" sz="1200" dirty="0">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1</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2</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3</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effectLst/>
                        </a:rPr>
                        <a:t>5</a:t>
                      </a:r>
                      <a:endParaRPr lang="it-IT"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886556"/>
                  </a:ext>
                </a:extLst>
              </a:tr>
            </a:tbl>
          </a:graphicData>
        </a:graphic>
      </p:graphicFrame>
      <p:sp>
        <p:nvSpPr>
          <p:cNvPr id="7" name="Rectangle 1">
            <a:extLst>
              <a:ext uri="{FF2B5EF4-FFF2-40B4-BE49-F238E27FC236}">
                <a16:creationId xmlns:a16="http://schemas.microsoft.com/office/drawing/2014/main" id="{0806C641-1F39-304C-8F08-A4A3E6CB1FE9}"/>
              </a:ext>
            </a:extLst>
          </p:cNvPr>
          <p:cNvSpPr>
            <a:spLocks noChangeArrowheads="1"/>
          </p:cNvSpPr>
          <p:nvPr/>
        </p:nvSpPr>
        <p:spPr bwMode="auto">
          <a:xfrm>
            <a:off x="2232525" y="5882604"/>
            <a:ext cx="91924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Calcola</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il</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totale</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del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tuo</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punteggio</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endParaRPr kumimoji="0" lang="en-US" altLang="it-IT"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I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punteggi</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più</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alti</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indicano</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livelli</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più</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kumimoji="0" lang="en-US" altLang="it-IT" sz="12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alti</a:t>
            </a:r>
            <a:r>
              <a:rPr kumimoji="0" lang="en-US" altLang="it-IT"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di “cultural comfort”</a:t>
            </a:r>
            <a:endParaRPr kumimoji="0" lang="en-US" altLang="it-IT"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0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Fonte: “Racial/Ethnic Disparities in Client Unilateral Termination: the role of </a:t>
            </a:r>
            <a:r>
              <a:rPr kumimoji="0" lang="en-US" altLang="it-IT" sz="10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Teraphists</a:t>
            </a:r>
            <a:r>
              <a:rPr kumimoji="0" lang="en-US" altLang="it-IT" sz="10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Cultural Comfort” by J. Owen, J. </a:t>
            </a:r>
            <a:r>
              <a:rPr kumimoji="0" lang="en-US" altLang="it-IT" sz="1000" b="0" i="0" u="none" strike="noStrike" cap="none" normalizeH="0" baseline="0" dirty="0" err="1">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Drinane</a:t>
            </a:r>
            <a:r>
              <a:rPr kumimoji="0" lang="en-US" altLang="it-IT" sz="10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K.W. Tao, J..N. Hook, D. Davis and N. Foo Kune, 2017, Psychotherapy Research, 27, p.106, Copyright by Taylor &amp; Francis.</a:t>
            </a:r>
            <a:endParaRPr kumimoji="0" lang="en-US" altLang="it-IT"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800" b="0" i="0" u="none" strike="noStrike" cap="none" normalizeH="0" baseline="0" dirty="0">
              <a:ln>
                <a:noFill/>
              </a:ln>
              <a:solidFill>
                <a:schemeClr val="tx1"/>
              </a:solidFill>
              <a:effectLst/>
              <a:latin typeface="Arial" panose="020B0604020202020204" pitchFamily="34" charset="0"/>
            </a:endParaRPr>
          </a:p>
        </p:txBody>
      </p:sp>
      <p:sp>
        <p:nvSpPr>
          <p:cNvPr id="10" name="CasellaDiTesto 9">
            <a:extLst>
              <a:ext uri="{FF2B5EF4-FFF2-40B4-BE49-F238E27FC236}">
                <a16:creationId xmlns:a16="http://schemas.microsoft.com/office/drawing/2014/main" id="{122F7B3C-C105-FA4D-AB06-451566429D00}"/>
              </a:ext>
            </a:extLst>
          </p:cNvPr>
          <p:cNvSpPr txBox="1"/>
          <p:nvPr/>
        </p:nvSpPr>
        <p:spPr>
          <a:xfrm>
            <a:off x="2353560" y="219672"/>
            <a:ext cx="7823400" cy="923330"/>
          </a:xfrm>
          <a:prstGeom prst="rect">
            <a:avLst/>
          </a:prstGeom>
          <a:noFill/>
        </p:spPr>
        <p:txBody>
          <a:bodyPr wrap="square" rtlCol="0">
            <a:spAutoFit/>
          </a:bodyPr>
          <a:lstStyle/>
          <a:p>
            <a:r>
              <a:rPr lang="it-IT" b="1" dirty="0">
                <a:solidFill>
                  <a:srgbClr val="E6332A"/>
                </a:solidFill>
                <a:latin typeface="Century Gothic" panose="020B0502020202020204" pitchFamily="34" charset="0"/>
              </a:rPr>
              <a:t>CULTURAL COMFORT SCALE: QUANTO IO OPERATORE MI SENTO A MIO AGIO NELL’INCONTRO CON L’ALTRO?</a:t>
            </a:r>
          </a:p>
          <a:p>
            <a:endParaRPr lang="it-IT" dirty="0"/>
          </a:p>
        </p:txBody>
      </p:sp>
    </p:spTree>
    <p:extLst>
      <p:ext uri="{BB962C8B-B14F-4D97-AF65-F5344CB8AC3E}">
        <p14:creationId xmlns:p14="http://schemas.microsoft.com/office/powerpoint/2010/main" val="250254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232525" y="437636"/>
            <a:ext cx="9324989" cy="369332"/>
          </a:xfrm>
          <a:prstGeom prst="rect">
            <a:avLst/>
          </a:prstGeom>
        </p:spPr>
        <p:txBody>
          <a:bodyPr wrap="none">
            <a:spAutoFit/>
          </a:bodyPr>
          <a:lstStyle/>
          <a:p>
            <a:r>
              <a:rPr lang="it-IT" b="1" dirty="0">
                <a:solidFill>
                  <a:srgbClr val="FF0000"/>
                </a:solidFill>
                <a:latin typeface="Century Gothic" panose="020B0502020202020204" pitchFamily="34" charset="0"/>
              </a:rPr>
              <a:t>CONSIDERAZIONI PRELIMINARI: PER UN APPROCCIO BIO-PSICO-SOCIO-</a:t>
            </a:r>
            <a:r>
              <a:rPr lang="it-IT" b="1" u="sng" dirty="0">
                <a:solidFill>
                  <a:srgbClr val="FF0000"/>
                </a:solidFill>
                <a:latin typeface="Century Gothic" panose="020B0502020202020204" pitchFamily="34" charset="0"/>
              </a:rPr>
              <a:t>CULTURALE</a:t>
            </a:r>
            <a:r>
              <a:rPr lang="it-IT" b="1" dirty="0">
                <a:solidFill>
                  <a:srgbClr val="FF0000"/>
                </a:solidFill>
                <a:latin typeface="Century Gothic" panose="020B0502020202020204" pitchFamily="34" charset="0"/>
              </a:rPr>
              <a:t> </a:t>
            </a:r>
          </a:p>
        </p:txBody>
      </p:sp>
      <p:sp>
        <p:nvSpPr>
          <p:cNvPr id="12" name="Rettangolo 11">
            <a:extLst>
              <a:ext uri="{FF2B5EF4-FFF2-40B4-BE49-F238E27FC236}">
                <a16:creationId xmlns:a16="http://schemas.microsoft.com/office/drawing/2014/main" id="{C55FA7C2-9B6F-AD45-8FE9-5A3A5161FB36}"/>
              </a:ext>
            </a:extLst>
          </p:cNvPr>
          <p:cNvSpPr/>
          <p:nvPr/>
        </p:nvSpPr>
        <p:spPr>
          <a:xfrm>
            <a:off x="978678" y="1191211"/>
            <a:ext cx="10234644" cy="5262979"/>
          </a:xfrm>
          <a:prstGeom prst="rect">
            <a:avLst/>
          </a:prstGeom>
        </p:spPr>
        <p:txBody>
          <a:bodyPr wrap="square">
            <a:spAutoFit/>
          </a:bodyPr>
          <a:lstStyle/>
          <a:p>
            <a:pPr marL="285750" indent="-285750" algn="just">
              <a:buFont typeface="Arial" panose="020B0604020202020204" pitchFamily="34" charset="0"/>
              <a:buChar char="•"/>
            </a:pPr>
            <a:r>
              <a:rPr lang="it-IT" sz="2400" dirty="0">
                <a:latin typeface="Century Gothic" panose="020B0502020202020204" pitchFamily="34" charset="0"/>
              </a:rPr>
              <a:t>Come valutare le capacità genitoriali dei cittadini stranieri presenti in Italia?</a:t>
            </a:r>
          </a:p>
          <a:p>
            <a:pPr algn="just"/>
            <a:endParaRPr lang="it-IT" sz="2400" dirty="0">
              <a:latin typeface="Century Gothic" panose="020B0502020202020204" pitchFamily="34" charset="0"/>
            </a:endParaRPr>
          </a:p>
          <a:p>
            <a:pPr marL="285750" indent="-285750" algn="just">
              <a:buFont typeface="Arial" panose="020B0604020202020204" pitchFamily="34" charset="0"/>
              <a:buChar char="•"/>
            </a:pPr>
            <a:r>
              <a:rPr lang="it-IT" sz="2400" dirty="0">
                <a:latin typeface="Century Gothic" panose="020B0502020202020204" pitchFamily="34" charset="0"/>
              </a:rPr>
              <a:t>In che modo è possibile effettuare una valutazione diagnostica e prognostica di situazioni di pregiudizio per il minore che tenga conto caratteristiche di personalità, condizioni socio-economiche e anche differenze culturali? </a:t>
            </a:r>
          </a:p>
          <a:p>
            <a:pPr algn="just"/>
            <a:endParaRPr lang="it-IT" sz="2400" dirty="0">
              <a:latin typeface="Century Gothic" panose="020B0502020202020204" pitchFamily="34" charset="0"/>
            </a:endParaRPr>
          </a:p>
          <a:p>
            <a:pPr marL="285750" indent="-285750" algn="just">
              <a:buFont typeface="Arial" panose="020B0604020202020204" pitchFamily="34" charset="0"/>
              <a:buChar char="•"/>
            </a:pPr>
            <a:r>
              <a:rPr lang="it-IT" sz="2400" dirty="0">
                <a:latin typeface="Century Gothic" panose="020B0502020202020204" pitchFamily="34" charset="0"/>
              </a:rPr>
              <a:t>Le nostre categorie interpretative sono anch’esse frutto di una specifica costruzione e appartenenza culturale. Dunque, come poter svolgere un’indagine “sufficientemente buona” in tal senso?</a:t>
            </a:r>
          </a:p>
          <a:p>
            <a:pPr marL="285750" indent="-285750" algn="just">
              <a:buFont typeface="Arial" panose="020B0604020202020204" pitchFamily="34" charset="0"/>
              <a:buChar char="•"/>
            </a:pPr>
            <a:endParaRPr lang="it-IT" sz="2400" dirty="0">
              <a:latin typeface="Century Gothic" panose="020B0502020202020204" pitchFamily="34" charset="0"/>
            </a:endParaRPr>
          </a:p>
          <a:p>
            <a:pPr algn="just"/>
            <a:r>
              <a:rPr lang="it-IT" sz="1600" dirty="0">
                <a:latin typeface="Century Gothic" panose="020B0502020202020204" pitchFamily="34" charset="0"/>
              </a:rPr>
              <a:t>Nives Martini in Culture che Curano </a:t>
            </a:r>
          </a:p>
        </p:txBody>
      </p:sp>
    </p:spTree>
    <p:extLst>
      <p:ext uri="{BB962C8B-B14F-4D97-AF65-F5344CB8AC3E}">
        <p14:creationId xmlns:p14="http://schemas.microsoft.com/office/powerpoint/2010/main" val="101912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3127779" cy="369332"/>
          </a:xfrm>
          <a:prstGeom prst="rect">
            <a:avLst/>
          </a:prstGeom>
        </p:spPr>
        <p:txBody>
          <a:bodyPr wrap="none">
            <a:spAutoFit/>
          </a:bodyPr>
          <a:lstStyle/>
          <a:p>
            <a:r>
              <a:rPr lang="it-IT" b="1" dirty="0">
                <a:solidFill>
                  <a:srgbClr val="FF0000"/>
                </a:solidFill>
                <a:latin typeface="Century Gothic" panose="020B0502020202020204" pitchFamily="34" charset="0"/>
              </a:rPr>
              <a:t>I SEI CIECHI E L’ELEFANTE ...</a:t>
            </a:r>
          </a:p>
        </p:txBody>
      </p:sp>
      <p:pic>
        <p:nvPicPr>
          <p:cNvPr id="3" name="Immagine 2">
            <a:extLst>
              <a:ext uri="{FF2B5EF4-FFF2-40B4-BE49-F238E27FC236}">
                <a16:creationId xmlns:a16="http://schemas.microsoft.com/office/drawing/2014/main" id="{E23946CC-EF0C-704E-BA12-40A5D90E76B6}"/>
              </a:ext>
            </a:extLst>
          </p:cNvPr>
          <p:cNvPicPr>
            <a:picLocks noChangeAspect="1"/>
          </p:cNvPicPr>
          <p:nvPr/>
        </p:nvPicPr>
        <p:blipFill>
          <a:blip r:embed="rId3"/>
          <a:stretch>
            <a:fillRect/>
          </a:stretch>
        </p:blipFill>
        <p:spPr>
          <a:xfrm>
            <a:off x="402554" y="1916996"/>
            <a:ext cx="4050957" cy="2654041"/>
          </a:xfrm>
          <a:prstGeom prst="rect">
            <a:avLst/>
          </a:prstGeom>
        </p:spPr>
      </p:pic>
      <p:sp>
        <p:nvSpPr>
          <p:cNvPr id="4" name="Rettangolo 3">
            <a:extLst>
              <a:ext uri="{FF2B5EF4-FFF2-40B4-BE49-F238E27FC236}">
                <a16:creationId xmlns:a16="http://schemas.microsoft.com/office/drawing/2014/main" id="{3B10F09D-8AC4-EB4A-9849-424B75D81E87}"/>
              </a:ext>
            </a:extLst>
          </p:cNvPr>
          <p:cNvSpPr/>
          <p:nvPr/>
        </p:nvSpPr>
        <p:spPr>
          <a:xfrm>
            <a:off x="4551265" y="1113085"/>
            <a:ext cx="7571674" cy="5693866"/>
          </a:xfrm>
          <a:prstGeom prst="rect">
            <a:avLst/>
          </a:prstGeom>
        </p:spPr>
        <p:txBody>
          <a:bodyPr wrap="square">
            <a:spAutoFit/>
          </a:bodyPr>
          <a:lstStyle/>
          <a:p>
            <a:pPr algn="just" fontAlgn="base"/>
            <a:r>
              <a:rPr lang="it-IT" sz="1400" dirty="0">
                <a:latin typeface="Century Gothic" panose="020B0502020202020204" pitchFamily="34" charset="0"/>
              </a:rPr>
              <a:t>C’erano una volta sei uomini ciechi che vivevano in un piccolo paese indiano. Un giorno arrivò un saggio con il suo elefante. I sei volevano conoscere come fosse fatto l’animale, ma come? </a:t>
            </a:r>
          </a:p>
          <a:p>
            <a:pPr algn="just" fontAlgn="base"/>
            <a:r>
              <a:rPr lang="it-IT" sz="1400" dirty="0">
                <a:latin typeface="Century Gothic" panose="020B0502020202020204" pitchFamily="34" charset="0"/>
              </a:rPr>
              <a:t>“Io lo so, lo toccheremo – disse uno di loro – così sapremo com’è un elefante!”.</a:t>
            </a:r>
          </a:p>
          <a:p>
            <a:pPr algn="just" fontAlgn="base"/>
            <a:r>
              <a:rPr lang="it-IT" sz="1400" dirty="0">
                <a:latin typeface="Century Gothic" panose="020B0502020202020204" pitchFamily="34" charset="0"/>
              </a:rPr>
              <a:t>I sei indiani andarono così dall’elefante.</a:t>
            </a:r>
          </a:p>
          <a:p>
            <a:pPr algn="just" fontAlgn="base"/>
            <a:r>
              <a:rPr lang="it-IT" sz="1400" dirty="0">
                <a:latin typeface="Century Gothic" panose="020B0502020202020204" pitchFamily="34" charset="0"/>
              </a:rPr>
              <a:t>Il primo uomo toccò un orecchio grande e piatto e, sentendo che si muoveva avanti e indietro e che produceva aria fresca, disse: “L’elefante è come un grande ventaglio!”.</a:t>
            </a:r>
          </a:p>
          <a:p>
            <a:pPr algn="just" fontAlgn="base"/>
            <a:r>
              <a:rPr lang="it-IT" sz="1400" dirty="0">
                <a:latin typeface="Century Gothic" panose="020B0502020202020204" pitchFamily="34" charset="0"/>
              </a:rPr>
              <a:t>Il secondo invece toccò una gamba e affermò: “Ti sbagli, è come un tronco di un albero!”</a:t>
            </a:r>
          </a:p>
          <a:p>
            <a:pPr algn="just" fontAlgn="base"/>
            <a:r>
              <a:rPr lang="it-IT" sz="1400" dirty="0">
                <a:latin typeface="Century Gothic" panose="020B0502020202020204" pitchFamily="34" charset="0"/>
              </a:rPr>
              <a:t>“Siete entrambi in errore – disse il terzo mentre toccava la coda – l’elefante è simile a una fune!”</a:t>
            </a:r>
          </a:p>
          <a:p>
            <a:pPr algn="just" fontAlgn="base"/>
            <a:r>
              <a:rPr lang="it-IT" sz="1400" dirty="0">
                <a:latin typeface="Century Gothic" panose="020B0502020202020204" pitchFamily="34" charset="0"/>
              </a:rPr>
              <a:t>Subito dopo il quarto toccò la punta aguzza di una zanna e dichiarò: “No, no, no, l’elefante è come una lancia!”</a:t>
            </a:r>
          </a:p>
          <a:p>
            <a:pPr algn="just" fontAlgn="base"/>
            <a:r>
              <a:rPr lang="it-IT" sz="1400" dirty="0">
                <a:latin typeface="Century Gothic" panose="020B0502020202020204" pitchFamily="34" charset="0"/>
              </a:rPr>
              <a:t>“Che sciocchezza, è come un’alta muraglia!” controbatté il quinto mentre toccava il fianco dell’animale.</a:t>
            </a:r>
          </a:p>
          <a:p>
            <a:pPr algn="just" fontAlgn="base"/>
            <a:r>
              <a:rPr lang="it-IT" sz="1400" dirty="0">
                <a:latin typeface="Century Gothic" panose="020B0502020202020204" pitchFamily="34" charset="0"/>
              </a:rPr>
              <a:t>Intanto il sesto aveva afferrato la proboscide e concluse: “Vi state sbagliando tutti, l’elefante è simile a un serpente!”.</a:t>
            </a:r>
          </a:p>
          <a:p>
            <a:pPr algn="just" fontAlgn="base"/>
            <a:r>
              <a:rPr lang="it-IT" sz="1400" dirty="0">
                <a:latin typeface="Century Gothic" panose="020B0502020202020204" pitchFamily="34" charset="0"/>
              </a:rPr>
              <a:t>I sei ciechi continuarono a discutere, ognuno portando il proprio punto di vista, senza riuscire a trovare una soluzione al dilemma.</a:t>
            </a:r>
          </a:p>
          <a:p>
            <a:pPr algn="just" fontAlgn="base"/>
            <a:r>
              <a:rPr lang="it-IT" sz="1400" dirty="0">
                <a:latin typeface="Century Gothic" panose="020B0502020202020204" pitchFamily="34" charset="0"/>
              </a:rPr>
              <a:t>Sentendo le voci, arrivò il saggio che disse loro: “Ognuno di voi sta dicendo il vero, in quanto descrive il proprio punto di vista della realtà per quel pezzo di elefante che ha potuto toccare. Ma la propria percezione non è l’unica possibile. La realtà è sempre complessa e il pezzo che noi percepiamo di essa non ci darà mai la verità. Se credete che la vostra visione sia l’unica possibile, confermate solamente la osta cecità”.</a:t>
            </a:r>
            <a:endParaRPr lang="it-IT" sz="1400" b="0" i="0" u="none" strike="noStrike" dirty="0">
              <a:effectLst/>
              <a:latin typeface="Century Gothic" panose="020B0502020202020204" pitchFamily="34" charset="0"/>
            </a:endParaRPr>
          </a:p>
        </p:txBody>
      </p:sp>
    </p:spTree>
    <p:extLst>
      <p:ext uri="{BB962C8B-B14F-4D97-AF65-F5344CB8AC3E}">
        <p14:creationId xmlns:p14="http://schemas.microsoft.com/office/powerpoint/2010/main" val="276832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1" name="CasellaDiTesto 20"/>
          <p:cNvSpPr txBox="1"/>
          <p:nvPr/>
        </p:nvSpPr>
        <p:spPr>
          <a:xfrm>
            <a:off x="3744885" y="141382"/>
            <a:ext cx="3379657" cy="338554"/>
          </a:xfrm>
          <a:prstGeom prst="rect">
            <a:avLst/>
          </a:prstGeom>
          <a:noFill/>
        </p:spPr>
        <p:txBody>
          <a:bodyPr wrap="square" rtlCol="0">
            <a:spAutoFit/>
          </a:bodyPr>
          <a:lstStyle/>
          <a:p>
            <a:pPr algn="r"/>
            <a:r>
              <a:rPr lang="it-IT" sz="1600" b="1" dirty="0">
                <a:solidFill>
                  <a:srgbClr val="E6332A"/>
                </a:solidFill>
                <a:latin typeface="Century Gothic" panose="020B0502020202020204" pitchFamily="34" charset="0"/>
              </a:rPr>
              <a:t>L’APPROCCIO TRANSCULTURALE </a:t>
            </a:r>
          </a:p>
        </p:txBody>
      </p: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pic>
        <p:nvPicPr>
          <p:cNvPr id="8" name="Segnaposto contenuto 3">
            <a:extLst>
              <a:ext uri="{FF2B5EF4-FFF2-40B4-BE49-F238E27FC236}">
                <a16:creationId xmlns:a16="http://schemas.microsoft.com/office/drawing/2014/main" id="{6CF03382-07ED-EE49-8245-0C83EB7D0E86}"/>
              </a:ext>
            </a:extLst>
          </p:cNvPr>
          <p:cNvPicPr>
            <a:picLocks noChangeAspect="1"/>
          </p:cNvPicPr>
          <p:nvPr/>
        </p:nvPicPr>
        <p:blipFill>
          <a:blip r:embed="rId3"/>
          <a:stretch>
            <a:fillRect/>
          </a:stretch>
        </p:blipFill>
        <p:spPr>
          <a:xfrm>
            <a:off x="0" y="293788"/>
            <a:ext cx="5613512" cy="6297512"/>
          </a:xfrm>
          <a:prstGeom prst="rect">
            <a:avLst/>
          </a:prstGeom>
        </p:spPr>
      </p:pic>
      <p:pic>
        <p:nvPicPr>
          <p:cNvPr id="2" name="Immagine 1">
            <a:extLst>
              <a:ext uri="{FF2B5EF4-FFF2-40B4-BE49-F238E27FC236}">
                <a16:creationId xmlns:a16="http://schemas.microsoft.com/office/drawing/2014/main" id="{074C4804-12A3-E54E-AAC9-9B1685E9A674}"/>
              </a:ext>
            </a:extLst>
          </p:cNvPr>
          <p:cNvPicPr>
            <a:picLocks noChangeAspect="1"/>
          </p:cNvPicPr>
          <p:nvPr/>
        </p:nvPicPr>
        <p:blipFill>
          <a:blip r:embed="rId4"/>
          <a:stretch>
            <a:fillRect/>
          </a:stretch>
        </p:blipFill>
        <p:spPr>
          <a:xfrm>
            <a:off x="7861870" y="88945"/>
            <a:ext cx="3228205" cy="2117688"/>
          </a:xfrm>
          <a:prstGeom prst="rect">
            <a:avLst/>
          </a:prstGeom>
        </p:spPr>
      </p:pic>
      <p:pic>
        <p:nvPicPr>
          <p:cNvPr id="3" name="Immagine 2">
            <a:extLst>
              <a:ext uri="{FF2B5EF4-FFF2-40B4-BE49-F238E27FC236}">
                <a16:creationId xmlns:a16="http://schemas.microsoft.com/office/drawing/2014/main" id="{E7731C52-DD9C-CD43-BDA1-62EAD01B602E}"/>
              </a:ext>
            </a:extLst>
          </p:cNvPr>
          <p:cNvPicPr>
            <a:picLocks noChangeAspect="1"/>
          </p:cNvPicPr>
          <p:nvPr/>
        </p:nvPicPr>
        <p:blipFill>
          <a:blip r:embed="rId5"/>
          <a:stretch>
            <a:fillRect/>
          </a:stretch>
        </p:blipFill>
        <p:spPr>
          <a:xfrm>
            <a:off x="7861871" y="2390193"/>
            <a:ext cx="3240000" cy="2110513"/>
          </a:xfrm>
          <a:prstGeom prst="rect">
            <a:avLst/>
          </a:prstGeom>
        </p:spPr>
      </p:pic>
      <p:pic>
        <p:nvPicPr>
          <p:cNvPr id="4" name="Immagine 3">
            <a:extLst>
              <a:ext uri="{FF2B5EF4-FFF2-40B4-BE49-F238E27FC236}">
                <a16:creationId xmlns:a16="http://schemas.microsoft.com/office/drawing/2014/main" id="{A9CBC740-FA43-A140-8A93-32C2CE4803B6}"/>
              </a:ext>
            </a:extLst>
          </p:cNvPr>
          <p:cNvPicPr>
            <a:picLocks noChangeAspect="1"/>
          </p:cNvPicPr>
          <p:nvPr/>
        </p:nvPicPr>
        <p:blipFill>
          <a:blip r:embed="rId6"/>
          <a:stretch>
            <a:fillRect/>
          </a:stretch>
        </p:blipFill>
        <p:spPr>
          <a:xfrm>
            <a:off x="7861870" y="4654634"/>
            <a:ext cx="3240001" cy="1981116"/>
          </a:xfrm>
          <a:prstGeom prst="rect">
            <a:avLst/>
          </a:prstGeom>
        </p:spPr>
      </p:pic>
    </p:spTree>
    <p:extLst>
      <p:ext uri="{BB962C8B-B14F-4D97-AF65-F5344CB8AC3E}">
        <p14:creationId xmlns:p14="http://schemas.microsoft.com/office/powerpoint/2010/main" val="213736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4360489" cy="369332"/>
          </a:xfrm>
          <a:prstGeom prst="rect">
            <a:avLst/>
          </a:prstGeom>
        </p:spPr>
        <p:txBody>
          <a:bodyPr wrap="none">
            <a:spAutoFit/>
          </a:bodyPr>
          <a:lstStyle/>
          <a:p>
            <a:r>
              <a:rPr lang="it-IT" b="1" dirty="0">
                <a:solidFill>
                  <a:srgbClr val="FF0000"/>
                </a:solidFill>
                <a:latin typeface="Century Gothic" panose="020B0502020202020204" pitchFamily="34" charset="0"/>
              </a:rPr>
              <a:t>IL COSTRUTTO DI NICCHIA EVOLUTIVA </a:t>
            </a:r>
          </a:p>
        </p:txBody>
      </p:sp>
      <p:pic>
        <p:nvPicPr>
          <p:cNvPr id="7" name="Immagine 6">
            <a:extLst>
              <a:ext uri="{FF2B5EF4-FFF2-40B4-BE49-F238E27FC236}">
                <a16:creationId xmlns:a16="http://schemas.microsoft.com/office/drawing/2014/main" id="{F1B7ECB6-F5CD-8144-93B6-EA72A49F1E83}"/>
              </a:ext>
            </a:extLst>
          </p:cNvPr>
          <p:cNvPicPr>
            <a:picLocks noChangeAspect="1"/>
          </p:cNvPicPr>
          <p:nvPr/>
        </p:nvPicPr>
        <p:blipFill>
          <a:blip r:embed="rId3"/>
          <a:stretch>
            <a:fillRect/>
          </a:stretch>
        </p:blipFill>
        <p:spPr>
          <a:xfrm>
            <a:off x="8200706" y="1075683"/>
            <a:ext cx="3810954" cy="2543910"/>
          </a:xfrm>
          <a:prstGeom prst="rect">
            <a:avLst/>
          </a:prstGeom>
        </p:spPr>
      </p:pic>
      <p:pic>
        <p:nvPicPr>
          <p:cNvPr id="8" name="Immagine 7">
            <a:extLst>
              <a:ext uri="{FF2B5EF4-FFF2-40B4-BE49-F238E27FC236}">
                <a16:creationId xmlns:a16="http://schemas.microsoft.com/office/drawing/2014/main" id="{DEF3931B-957F-5148-AAFE-D58328C6D2E1}"/>
              </a:ext>
            </a:extLst>
          </p:cNvPr>
          <p:cNvPicPr>
            <a:picLocks noChangeAspect="1"/>
          </p:cNvPicPr>
          <p:nvPr/>
        </p:nvPicPr>
        <p:blipFill>
          <a:blip r:embed="rId4"/>
          <a:stretch>
            <a:fillRect/>
          </a:stretch>
        </p:blipFill>
        <p:spPr>
          <a:xfrm>
            <a:off x="4435188" y="1088349"/>
            <a:ext cx="3626425" cy="2543910"/>
          </a:xfrm>
          <a:prstGeom prst="rect">
            <a:avLst/>
          </a:prstGeom>
        </p:spPr>
      </p:pic>
      <p:pic>
        <p:nvPicPr>
          <p:cNvPr id="9" name="Immagine 8">
            <a:extLst>
              <a:ext uri="{FF2B5EF4-FFF2-40B4-BE49-F238E27FC236}">
                <a16:creationId xmlns:a16="http://schemas.microsoft.com/office/drawing/2014/main" id="{95BAD033-C2BA-334E-8639-64E163F8885D}"/>
              </a:ext>
            </a:extLst>
          </p:cNvPr>
          <p:cNvPicPr>
            <a:picLocks noChangeAspect="1"/>
          </p:cNvPicPr>
          <p:nvPr/>
        </p:nvPicPr>
        <p:blipFill>
          <a:blip r:embed="rId5"/>
          <a:stretch>
            <a:fillRect/>
          </a:stretch>
        </p:blipFill>
        <p:spPr>
          <a:xfrm>
            <a:off x="412393" y="1075683"/>
            <a:ext cx="3848911" cy="2556576"/>
          </a:xfrm>
          <a:prstGeom prst="rect">
            <a:avLst/>
          </a:prstGeom>
        </p:spPr>
      </p:pic>
      <p:sp>
        <p:nvSpPr>
          <p:cNvPr id="10" name="CasellaDiTesto 9">
            <a:extLst>
              <a:ext uri="{FF2B5EF4-FFF2-40B4-BE49-F238E27FC236}">
                <a16:creationId xmlns:a16="http://schemas.microsoft.com/office/drawing/2014/main" id="{79113174-F7D2-9947-8A1C-8B3DCC34936B}"/>
              </a:ext>
            </a:extLst>
          </p:cNvPr>
          <p:cNvSpPr txBox="1"/>
          <p:nvPr/>
        </p:nvSpPr>
        <p:spPr>
          <a:xfrm>
            <a:off x="2695444" y="4315412"/>
            <a:ext cx="7105912" cy="1754326"/>
          </a:xfrm>
          <a:prstGeom prst="rect">
            <a:avLst/>
          </a:prstGeom>
          <a:noFill/>
        </p:spPr>
        <p:txBody>
          <a:bodyPr wrap="square" rtlCol="0">
            <a:spAutoFit/>
          </a:bodyPr>
          <a:lstStyle/>
          <a:p>
            <a:pPr algn="just"/>
            <a:r>
              <a:rPr lang="it-IT" dirty="0">
                <a:latin typeface="Century Gothic" panose="020B0502020202020204" pitchFamily="34" charset="0"/>
              </a:rPr>
              <a:t>La </a:t>
            </a:r>
            <a:r>
              <a:rPr lang="it-IT" b="1" dirty="0">
                <a:latin typeface="Century Gothic" panose="020B0502020202020204" pitchFamily="34" charset="0"/>
              </a:rPr>
              <a:t>nicchia evolutiva </a:t>
            </a:r>
            <a:r>
              <a:rPr lang="it-IT" dirty="0">
                <a:latin typeface="Century Gothic" panose="020B0502020202020204" pitchFamily="34" charset="0"/>
              </a:rPr>
              <a:t>rappresenta lo specifico contesto culturale in cui il bambino nasce e cresce e si struttura su tre livelli: </a:t>
            </a:r>
          </a:p>
          <a:p>
            <a:pPr marL="285750" indent="-285750">
              <a:buFont typeface="Arial" panose="020B0604020202020204" pitchFamily="34" charset="0"/>
              <a:buChar char="•"/>
            </a:pPr>
            <a:r>
              <a:rPr lang="it-IT" dirty="0">
                <a:latin typeface="Century Gothic" panose="020B0502020202020204" pitchFamily="34" charset="0"/>
              </a:rPr>
              <a:t>Ambiente fisico e sociale </a:t>
            </a:r>
          </a:p>
          <a:p>
            <a:pPr marL="285750" indent="-285750">
              <a:buFont typeface="Arial" panose="020B0604020202020204" pitchFamily="34" charset="0"/>
              <a:buChar char="•"/>
            </a:pPr>
            <a:r>
              <a:rPr lang="it-IT" dirty="0">
                <a:latin typeface="Century Gothic" panose="020B0502020202020204" pitchFamily="34" charset="0"/>
              </a:rPr>
              <a:t>Pratiche educative </a:t>
            </a:r>
          </a:p>
          <a:p>
            <a:pPr marL="285750" indent="-285750">
              <a:buFont typeface="Arial" panose="020B0604020202020204" pitchFamily="34" charset="0"/>
              <a:buChar char="•"/>
            </a:pPr>
            <a:r>
              <a:rPr lang="it-IT" dirty="0" err="1">
                <a:latin typeface="Century Gothic" panose="020B0502020202020204" pitchFamily="34" charset="0"/>
              </a:rPr>
              <a:t>Etno</a:t>
            </a:r>
            <a:r>
              <a:rPr lang="it-IT" dirty="0">
                <a:latin typeface="Century Gothic" panose="020B0502020202020204" pitchFamily="34" charset="0"/>
              </a:rPr>
              <a:t>-teorie e credenze genitoriali </a:t>
            </a:r>
          </a:p>
        </p:txBody>
      </p:sp>
    </p:spTree>
    <p:extLst>
      <p:ext uri="{BB962C8B-B14F-4D97-AF65-F5344CB8AC3E}">
        <p14:creationId xmlns:p14="http://schemas.microsoft.com/office/powerpoint/2010/main" val="13477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3435556" cy="369332"/>
          </a:xfrm>
          <a:prstGeom prst="rect">
            <a:avLst/>
          </a:prstGeom>
        </p:spPr>
        <p:txBody>
          <a:bodyPr wrap="none">
            <a:spAutoFit/>
          </a:bodyPr>
          <a:lstStyle/>
          <a:p>
            <a:r>
              <a:rPr lang="it-IT" b="1" dirty="0">
                <a:solidFill>
                  <a:srgbClr val="FF0000"/>
                </a:solidFill>
                <a:latin typeface="Century Gothic" panose="020B0502020202020204" pitchFamily="34" charset="0"/>
              </a:rPr>
              <a:t>LA SFIDA DELLA MIGRAZIONE </a:t>
            </a:r>
          </a:p>
        </p:txBody>
      </p:sp>
      <p:pic>
        <p:nvPicPr>
          <p:cNvPr id="3" name="Immagine 2">
            <a:extLst>
              <a:ext uri="{FF2B5EF4-FFF2-40B4-BE49-F238E27FC236}">
                <a16:creationId xmlns:a16="http://schemas.microsoft.com/office/drawing/2014/main" id="{51C03172-7AFE-C74D-9F36-32D30F1276A1}"/>
              </a:ext>
            </a:extLst>
          </p:cNvPr>
          <p:cNvPicPr>
            <a:picLocks noChangeAspect="1"/>
          </p:cNvPicPr>
          <p:nvPr/>
        </p:nvPicPr>
        <p:blipFill rotWithShape="1">
          <a:blip r:embed="rId3"/>
          <a:srcRect l="12630" t="1953" r="15436" b="8129"/>
          <a:stretch/>
        </p:blipFill>
        <p:spPr>
          <a:xfrm>
            <a:off x="6267918" y="1127065"/>
            <a:ext cx="5733581" cy="5375335"/>
          </a:xfrm>
          <a:prstGeom prst="rect">
            <a:avLst/>
          </a:prstGeom>
        </p:spPr>
      </p:pic>
      <p:sp>
        <p:nvSpPr>
          <p:cNvPr id="4" name="CasellaDiTesto 3">
            <a:extLst>
              <a:ext uri="{FF2B5EF4-FFF2-40B4-BE49-F238E27FC236}">
                <a16:creationId xmlns:a16="http://schemas.microsoft.com/office/drawing/2014/main" id="{79D624C9-CFE2-B24C-9435-106C038601CE}"/>
              </a:ext>
            </a:extLst>
          </p:cNvPr>
          <p:cNvSpPr txBox="1"/>
          <p:nvPr/>
        </p:nvSpPr>
        <p:spPr>
          <a:xfrm>
            <a:off x="609601" y="1882319"/>
            <a:ext cx="5007427" cy="3139321"/>
          </a:xfrm>
          <a:prstGeom prst="rect">
            <a:avLst/>
          </a:prstGeom>
          <a:noFill/>
        </p:spPr>
        <p:txBody>
          <a:bodyPr wrap="square" rtlCol="0">
            <a:spAutoFit/>
          </a:bodyPr>
          <a:lstStyle/>
          <a:p>
            <a:pPr marL="285750" indent="-285750">
              <a:buFont typeface="Arial" panose="020B0604020202020204" pitchFamily="34" charset="0"/>
              <a:buChar char="•"/>
            </a:pPr>
            <a:r>
              <a:rPr lang="it-IT" sz="2000" dirty="0">
                <a:latin typeface="Century Gothic" panose="020B0502020202020204" pitchFamily="34" charset="0"/>
              </a:rPr>
              <a:t>L’esperienza dello sradicamento </a:t>
            </a:r>
          </a:p>
          <a:p>
            <a:pPr marL="285750" indent="-285750">
              <a:buFont typeface="Arial" panose="020B0604020202020204" pitchFamily="34" charset="0"/>
              <a:buChar char="•"/>
            </a:pPr>
            <a:endParaRPr lang="it-IT" sz="2000" dirty="0">
              <a:latin typeface="Century Gothic" panose="020B0502020202020204" pitchFamily="34" charset="0"/>
            </a:endParaRPr>
          </a:p>
          <a:p>
            <a:pPr marL="285750" indent="-285750">
              <a:buFont typeface="Arial" panose="020B0604020202020204" pitchFamily="34" charset="0"/>
              <a:buChar char="•"/>
            </a:pPr>
            <a:r>
              <a:rPr lang="it-IT" sz="2000" dirty="0">
                <a:latin typeface="Century Gothic" panose="020B0502020202020204" pitchFamily="34" charset="0"/>
              </a:rPr>
              <a:t>Le relazioni interrotte </a:t>
            </a:r>
          </a:p>
          <a:p>
            <a:pPr marL="285750" indent="-285750">
              <a:buFont typeface="Arial" panose="020B0604020202020204" pitchFamily="34" charset="0"/>
              <a:buChar char="•"/>
            </a:pPr>
            <a:endParaRPr lang="it-IT" sz="2000" dirty="0">
              <a:latin typeface="Century Gothic" panose="020B0502020202020204" pitchFamily="34" charset="0"/>
            </a:endParaRPr>
          </a:p>
          <a:p>
            <a:pPr marL="285750" indent="-285750">
              <a:buFont typeface="Arial" panose="020B0604020202020204" pitchFamily="34" charset="0"/>
              <a:buChar char="•"/>
            </a:pPr>
            <a:r>
              <a:rPr lang="it-IT" sz="2000" dirty="0">
                <a:latin typeface="Century Gothic" panose="020B0502020202020204" pitchFamily="34" charset="0"/>
              </a:rPr>
              <a:t>Il «</a:t>
            </a:r>
            <a:r>
              <a:rPr lang="it-IT" sz="2000" dirty="0" err="1">
                <a:latin typeface="Century Gothic" panose="020B0502020202020204" pitchFamily="34" charset="0"/>
              </a:rPr>
              <a:t>metissage</a:t>
            </a:r>
            <a:r>
              <a:rPr lang="it-IT" sz="2000" dirty="0">
                <a:latin typeface="Century Gothic" panose="020B0502020202020204" pitchFamily="34" charset="0"/>
              </a:rPr>
              <a:t>» familiare</a:t>
            </a:r>
          </a:p>
          <a:p>
            <a:pPr marL="285750" indent="-285750">
              <a:buFont typeface="Arial" panose="020B0604020202020204" pitchFamily="34" charset="0"/>
              <a:buChar char="•"/>
            </a:pPr>
            <a:endParaRPr lang="it-IT" sz="2000" dirty="0">
              <a:latin typeface="Century Gothic" panose="020B0502020202020204" pitchFamily="34" charset="0"/>
            </a:endParaRPr>
          </a:p>
          <a:p>
            <a:pPr marL="285750" indent="-285750">
              <a:buFont typeface="Arial" panose="020B0604020202020204" pitchFamily="34" charset="0"/>
              <a:buChar char="•"/>
            </a:pPr>
            <a:r>
              <a:rPr lang="it-IT" sz="2000" dirty="0">
                <a:latin typeface="Century Gothic" panose="020B0502020202020204" pitchFamily="34" charset="0"/>
              </a:rPr>
              <a:t>L’integrazione della doppia appartenenza tra assoggettamento e soggettivazione </a:t>
            </a:r>
          </a:p>
          <a:p>
            <a:pPr marL="285750" indent="-285750">
              <a:buFont typeface="Arial" panose="020B0604020202020204" pitchFamily="34" charset="0"/>
              <a:buChar char="•"/>
            </a:pPr>
            <a:endParaRPr lang="it-IT" dirty="0">
              <a:latin typeface="Century Gothic" panose="020B0502020202020204" pitchFamily="34" charset="0"/>
            </a:endParaRPr>
          </a:p>
        </p:txBody>
      </p:sp>
    </p:spTree>
    <p:extLst>
      <p:ext uri="{BB962C8B-B14F-4D97-AF65-F5344CB8AC3E}">
        <p14:creationId xmlns:p14="http://schemas.microsoft.com/office/powerpoint/2010/main" val="148927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497094" y="437636"/>
            <a:ext cx="5897768" cy="369332"/>
          </a:xfrm>
          <a:prstGeom prst="rect">
            <a:avLst/>
          </a:prstGeom>
        </p:spPr>
        <p:txBody>
          <a:bodyPr wrap="none">
            <a:spAutoFit/>
          </a:bodyPr>
          <a:lstStyle/>
          <a:p>
            <a:r>
              <a:rPr lang="it-IT" b="1" dirty="0">
                <a:solidFill>
                  <a:srgbClr val="FF0000"/>
                </a:solidFill>
                <a:latin typeface="Century Gothic" panose="020B0502020202020204" pitchFamily="34" charset="0"/>
              </a:rPr>
              <a:t>DIVERSE POSSIBILI SOLUZIONI DI «ACCULTURAZIONE»</a:t>
            </a:r>
          </a:p>
        </p:txBody>
      </p:sp>
      <p:graphicFrame>
        <p:nvGraphicFramePr>
          <p:cNvPr id="2" name="Diagramma 1">
            <a:extLst>
              <a:ext uri="{FF2B5EF4-FFF2-40B4-BE49-F238E27FC236}">
                <a16:creationId xmlns:a16="http://schemas.microsoft.com/office/drawing/2014/main" id="{EDF802A0-E2D8-664D-AA87-774A56B3BA2E}"/>
              </a:ext>
            </a:extLst>
          </p:cNvPr>
          <p:cNvGraphicFramePr/>
          <p:nvPr>
            <p:extLst>
              <p:ext uri="{D42A27DB-BD31-4B8C-83A1-F6EECF244321}">
                <p14:modId xmlns:p14="http://schemas.microsoft.com/office/powerpoint/2010/main" val="3604701717"/>
              </p:ext>
            </p:extLst>
          </p:nvPr>
        </p:nvGraphicFramePr>
        <p:xfrm>
          <a:off x="2497094" y="1081675"/>
          <a:ext cx="67991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a:extLst>
              <a:ext uri="{FF2B5EF4-FFF2-40B4-BE49-F238E27FC236}">
                <a16:creationId xmlns:a16="http://schemas.microsoft.com/office/drawing/2014/main" id="{5765E79A-7DFD-214D-A070-F9B50F78FB64}"/>
              </a:ext>
            </a:extLst>
          </p:cNvPr>
          <p:cNvSpPr txBox="1"/>
          <p:nvPr/>
        </p:nvSpPr>
        <p:spPr>
          <a:xfrm>
            <a:off x="8556840" y="1575214"/>
            <a:ext cx="3373935" cy="1200329"/>
          </a:xfrm>
          <a:prstGeom prst="rect">
            <a:avLst/>
          </a:prstGeom>
          <a:noFill/>
        </p:spPr>
        <p:txBody>
          <a:bodyPr wrap="square" rtlCol="0">
            <a:spAutoFit/>
          </a:bodyPr>
          <a:lstStyle/>
          <a:p>
            <a:endParaRPr lang="it-IT" dirty="0">
              <a:latin typeface="Zapf Dingbats"/>
            </a:endParaRPr>
          </a:p>
          <a:p>
            <a:r>
              <a:rPr lang="it-IT" b="1" dirty="0">
                <a:solidFill>
                  <a:srgbClr val="00B050"/>
                </a:solidFill>
                <a:latin typeface="Zapf Dingbats"/>
              </a:rPr>
              <a:t>✓  </a:t>
            </a:r>
            <a:r>
              <a:rPr lang="it-IT" b="1" dirty="0">
                <a:solidFill>
                  <a:srgbClr val="00B050"/>
                </a:solidFill>
                <a:latin typeface="Century Gothic" panose="020B0502020202020204" pitchFamily="34" charset="0"/>
              </a:rPr>
              <a:t>Nuova cultura</a:t>
            </a:r>
          </a:p>
          <a:p>
            <a:r>
              <a:rPr lang="it-IT" b="1" dirty="0">
                <a:solidFill>
                  <a:srgbClr val="00B050"/>
                </a:solidFill>
                <a:latin typeface="Zapf Dingbats"/>
              </a:rPr>
              <a:t>✓  </a:t>
            </a:r>
            <a:r>
              <a:rPr lang="it-IT" b="1" dirty="0">
                <a:solidFill>
                  <a:srgbClr val="00B050"/>
                </a:solidFill>
                <a:latin typeface="Century Gothic" panose="020B0502020202020204" pitchFamily="34" charset="0"/>
              </a:rPr>
              <a:t>Cultura d’appartenenza</a:t>
            </a:r>
          </a:p>
          <a:p>
            <a:r>
              <a:rPr lang="it-IT" b="1" dirty="0">
                <a:solidFill>
                  <a:srgbClr val="00B050"/>
                </a:solidFill>
                <a:latin typeface="Century Gothic" panose="020B0502020202020204" pitchFamily="34" charset="0"/>
                <a:sym typeface="Wingdings" pitchFamily="2" charset="2"/>
              </a:rPr>
              <a:t> </a:t>
            </a:r>
            <a:r>
              <a:rPr lang="it-IT" b="1" dirty="0">
                <a:solidFill>
                  <a:srgbClr val="00B050"/>
                </a:solidFill>
                <a:latin typeface="Century Gothic" panose="020B0502020202020204" pitchFamily="34" charset="0"/>
              </a:rPr>
              <a:t> IDENTITA’ ESPANSA </a:t>
            </a:r>
          </a:p>
        </p:txBody>
      </p:sp>
      <p:sp>
        <p:nvSpPr>
          <p:cNvPr id="4" name="Rettangolo 3">
            <a:extLst>
              <a:ext uri="{FF2B5EF4-FFF2-40B4-BE49-F238E27FC236}">
                <a16:creationId xmlns:a16="http://schemas.microsoft.com/office/drawing/2014/main" id="{97DA2570-C674-144D-A478-0E057707C95C}"/>
              </a:ext>
            </a:extLst>
          </p:cNvPr>
          <p:cNvSpPr/>
          <p:nvPr/>
        </p:nvSpPr>
        <p:spPr>
          <a:xfrm>
            <a:off x="8556840" y="4668217"/>
            <a:ext cx="3373935" cy="923330"/>
          </a:xfrm>
          <a:prstGeom prst="rect">
            <a:avLst/>
          </a:prstGeom>
        </p:spPr>
        <p:txBody>
          <a:bodyPr wrap="square">
            <a:spAutoFit/>
          </a:bodyPr>
          <a:lstStyle/>
          <a:p>
            <a:endParaRPr lang="it-IT" dirty="0">
              <a:latin typeface="Zapf Dingbats"/>
            </a:endParaRPr>
          </a:p>
          <a:p>
            <a:r>
              <a:rPr lang="it-IT" dirty="0">
                <a:solidFill>
                  <a:srgbClr val="FF0000"/>
                </a:solidFill>
                <a:latin typeface="Menlo" panose="020B0609030804020204" pitchFamily="49" charset="0"/>
              </a:rPr>
              <a:t>✘</a:t>
            </a:r>
            <a:r>
              <a:rPr lang="it-IT" b="1" dirty="0">
                <a:solidFill>
                  <a:srgbClr val="FF0000"/>
                </a:solidFill>
                <a:latin typeface="Zapf Dingbats"/>
              </a:rPr>
              <a:t>  </a:t>
            </a:r>
            <a:r>
              <a:rPr lang="it-IT" b="1" dirty="0">
                <a:solidFill>
                  <a:srgbClr val="FF0000"/>
                </a:solidFill>
                <a:latin typeface="Century Gothic" panose="020B0502020202020204" pitchFamily="34" charset="0"/>
              </a:rPr>
              <a:t>Nuova cultura</a:t>
            </a:r>
          </a:p>
          <a:p>
            <a:r>
              <a:rPr lang="it-IT" b="1" dirty="0">
                <a:solidFill>
                  <a:srgbClr val="00B050"/>
                </a:solidFill>
                <a:latin typeface="Zapf Dingbats"/>
              </a:rPr>
              <a:t>✓  </a:t>
            </a:r>
            <a:r>
              <a:rPr lang="it-IT" b="1" dirty="0">
                <a:solidFill>
                  <a:srgbClr val="00B050"/>
                </a:solidFill>
                <a:latin typeface="Century Gothic" panose="020B0502020202020204" pitchFamily="34" charset="0"/>
              </a:rPr>
              <a:t>Cultura d’appartenenza  </a:t>
            </a:r>
          </a:p>
        </p:txBody>
      </p:sp>
      <p:sp>
        <p:nvSpPr>
          <p:cNvPr id="10" name="Rettangolo 9">
            <a:extLst>
              <a:ext uri="{FF2B5EF4-FFF2-40B4-BE49-F238E27FC236}">
                <a16:creationId xmlns:a16="http://schemas.microsoft.com/office/drawing/2014/main" id="{8C45BB3D-7F87-BD4B-87A0-C5E71D5D2031}"/>
              </a:ext>
            </a:extLst>
          </p:cNvPr>
          <p:cNvSpPr/>
          <p:nvPr/>
        </p:nvSpPr>
        <p:spPr>
          <a:xfrm>
            <a:off x="659791" y="4711625"/>
            <a:ext cx="3373935" cy="923330"/>
          </a:xfrm>
          <a:prstGeom prst="rect">
            <a:avLst/>
          </a:prstGeom>
        </p:spPr>
        <p:txBody>
          <a:bodyPr wrap="square">
            <a:spAutoFit/>
          </a:bodyPr>
          <a:lstStyle/>
          <a:p>
            <a:endParaRPr lang="it-IT" dirty="0">
              <a:latin typeface="Zapf Dingbats"/>
            </a:endParaRPr>
          </a:p>
          <a:p>
            <a:r>
              <a:rPr lang="it-IT" dirty="0">
                <a:solidFill>
                  <a:srgbClr val="FF0000"/>
                </a:solidFill>
                <a:latin typeface="Menlo" panose="020B0609030804020204" pitchFamily="49" charset="0"/>
              </a:rPr>
              <a:t>✘</a:t>
            </a:r>
            <a:r>
              <a:rPr lang="it-IT" b="1" dirty="0">
                <a:solidFill>
                  <a:srgbClr val="FF0000"/>
                </a:solidFill>
                <a:latin typeface="Zapf Dingbats"/>
              </a:rPr>
              <a:t>  </a:t>
            </a:r>
            <a:r>
              <a:rPr lang="it-IT" b="1" dirty="0">
                <a:solidFill>
                  <a:srgbClr val="FF0000"/>
                </a:solidFill>
                <a:latin typeface="Century Gothic" panose="020B0502020202020204" pitchFamily="34" charset="0"/>
              </a:rPr>
              <a:t>Nuova cultura</a:t>
            </a:r>
          </a:p>
          <a:p>
            <a:r>
              <a:rPr lang="it-IT" dirty="0">
                <a:solidFill>
                  <a:srgbClr val="FF0000"/>
                </a:solidFill>
                <a:latin typeface="Menlo" panose="020B0609030804020204" pitchFamily="49" charset="0"/>
              </a:rPr>
              <a:t>✘</a:t>
            </a:r>
            <a:r>
              <a:rPr lang="it-IT" b="1" dirty="0">
                <a:solidFill>
                  <a:srgbClr val="FF0000"/>
                </a:solidFill>
                <a:latin typeface="Zapf Dingbats"/>
              </a:rPr>
              <a:t> </a:t>
            </a:r>
            <a:r>
              <a:rPr lang="it-IT" b="1" dirty="0">
                <a:solidFill>
                  <a:srgbClr val="FF0000"/>
                </a:solidFill>
                <a:latin typeface="Century Gothic" panose="020B0502020202020204" pitchFamily="34" charset="0"/>
              </a:rPr>
              <a:t>Cultura d’appartenenza  </a:t>
            </a:r>
          </a:p>
        </p:txBody>
      </p:sp>
      <p:sp>
        <p:nvSpPr>
          <p:cNvPr id="5" name="Rettangolo 4">
            <a:extLst>
              <a:ext uri="{FF2B5EF4-FFF2-40B4-BE49-F238E27FC236}">
                <a16:creationId xmlns:a16="http://schemas.microsoft.com/office/drawing/2014/main" id="{B2D19E1B-B93E-344E-AAD4-239C69C6E268}"/>
              </a:ext>
            </a:extLst>
          </p:cNvPr>
          <p:cNvSpPr/>
          <p:nvPr/>
        </p:nvSpPr>
        <p:spPr>
          <a:xfrm>
            <a:off x="5907487" y="3244334"/>
            <a:ext cx="237566" cy="369332"/>
          </a:xfrm>
          <a:prstGeom prst="rect">
            <a:avLst/>
          </a:prstGeom>
        </p:spPr>
        <p:txBody>
          <a:bodyPr wrap="none">
            <a:spAutoFit/>
          </a:bodyPr>
          <a:lstStyle/>
          <a:p>
            <a:r>
              <a:rPr lang="it-IT" b="1" dirty="0">
                <a:solidFill>
                  <a:srgbClr val="FF0000"/>
                </a:solidFill>
                <a:latin typeface="Zapf Dingbats"/>
              </a:rPr>
              <a:t> </a:t>
            </a:r>
            <a:endParaRPr lang="it-IT" dirty="0"/>
          </a:p>
        </p:txBody>
      </p:sp>
      <p:sp>
        <p:nvSpPr>
          <p:cNvPr id="7" name="Rettangolo 6">
            <a:extLst>
              <a:ext uri="{FF2B5EF4-FFF2-40B4-BE49-F238E27FC236}">
                <a16:creationId xmlns:a16="http://schemas.microsoft.com/office/drawing/2014/main" id="{DEE45369-51BB-0345-97E9-6C431E6C63B0}"/>
              </a:ext>
            </a:extLst>
          </p:cNvPr>
          <p:cNvSpPr/>
          <p:nvPr/>
        </p:nvSpPr>
        <p:spPr>
          <a:xfrm>
            <a:off x="659791" y="2010447"/>
            <a:ext cx="3097053" cy="646331"/>
          </a:xfrm>
          <a:prstGeom prst="rect">
            <a:avLst/>
          </a:prstGeom>
        </p:spPr>
        <p:txBody>
          <a:bodyPr wrap="square">
            <a:spAutoFit/>
          </a:bodyPr>
          <a:lstStyle/>
          <a:p>
            <a:r>
              <a:rPr lang="it-IT" b="1" dirty="0">
                <a:solidFill>
                  <a:srgbClr val="00B050"/>
                </a:solidFill>
                <a:latin typeface="Zapf Dingbats"/>
              </a:rPr>
              <a:t>✓ </a:t>
            </a:r>
            <a:r>
              <a:rPr lang="it-IT" b="1" dirty="0">
                <a:solidFill>
                  <a:srgbClr val="00B050"/>
                </a:solidFill>
                <a:latin typeface="Century Gothic" panose="020B0502020202020204" pitchFamily="34" charset="0"/>
              </a:rPr>
              <a:t>Nuova cultura</a:t>
            </a:r>
          </a:p>
          <a:p>
            <a:r>
              <a:rPr lang="it-IT" dirty="0">
                <a:solidFill>
                  <a:srgbClr val="FF0000"/>
                </a:solidFill>
                <a:latin typeface="Menlo" panose="020B0609030804020204" pitchFamily="49" charset="0"/>
              </a:rPr>
              <a:t>✘</a:t>
            </a:r>
            <a:r>
              <a:rPr lang="it-IT" b="1" dirty="0">
                <a:solidFill>
                  <a:srgbClr val="FF0000"/>
                </a:solidFill>
                <a:latin typeface="Zapf Dingbats"/>
              </a:rPr>
              <a:t> </a:t>
            </a:r>
            <a:r>
              <a:rPr lang="it-IT" b="1" dirty="0">
                <a:solidFill>
                  <a:srgbClr val="FF0000"/>
                </a:solidFill>
                <a:latin typeface="Century Gothic" panose="020B0502020202020204" pitchFamily="34" charset="0"/>
              </a:rPr>
              <a:t>Cultura d’appartenenza  </a:t>
            </a:r>
          </a:p>
        </p:txBody>
      </p:sp>
    </p:spTree>
    <p:extLst>
      <p:ext uri="{BB962C8B-B14F-4D97-AF65-F5344CB8AC3E}">
        <p14:creationId xmlns:p14="http://schemas.microsoft.com/office/powerpoint/2010/main" val="312032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4 5"/>
          <p:cNvCxnSpPr/>
          <p:nvPr/>
        </p:nvCxnSpPr>
        <p:spPr>
          <a:xfrm rot="10800000">
            <a:off x="0" y="279404"/>
            <a:ext cx="12192000" cy="685797"/>
          </a:xfrm>
          <a:prstGeom prst="bentConnector3">
            <a:avLst>
              <a:gd name="adj1" fmla="val 81273"/>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22" name="Rettangolo 21"/>
          <p:cNvSpPr/>
          <p:nvPr/>
        </p:nvSpPr>
        <p:spPr>
          <a:xfrm>
            <a:off x="-713875" y="6502400"/>
            <a:ext cx="2946400" cy="711200"/>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rgbClr val="E6332A"/>
              </a:solidFill>
            </a:endParaRPr>
          </a:p>
        </p:txBody>
      </p:sp>
      <p:cxnSp>
        <p:nvCxnSpPr>
          <p:cNvPr id="15" name="Connettore diritto 14"/>
          <p:cNvCxnSpPr/>
          <p:nvPr/>
        </p:nvCxnSpPr>
        <p:spPr>
          <a:xfrm>
            <a:off x="304800" y="-63381"/>
            <a:ext cx="0" cy="7708781"/>
          </a:xfrm>
          <a:prstGeom prst="line">
            <a:avLst/>
          </a:prstGeom>
          <a:ln w="28575">
            <a:solidFill>
              <a:srgbClr val="F7A512"/>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1625600" y="6680200"/>
            <a:ext cx="14681200" cy="0"/>
          </a:xfrm>
          <a:prstGeom prst="line">
            <a:avLst/>
          </a:prstGeom>
          <a:ln w="28575">
            <a:solidFill>
              <a:srgbClr val="82368C"/>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EA9DC8E3-0523-7A49-87D3-937A034C2242}"/>
              </a:ext>
            </a:extLst>
          </p:cNvPr>
          <p:cNvSpPr/>
          <p:nvPr/>
        </p:nvSpPr>
        <p:spPr>
          <a:xfrm>
            <a:off x="2232525" y="437636"/>
            <a:ext cx="9563837" cy="369332"/>
          </a:xfrm>
          <a:prstGeom prst="rect">
            <a:avLst/>
          </a:prstGeom>
        </p:spPr>
        <p:txBody>
          <a:bodyPr wrap="none">
            <a:spAutoFit/>
          </a:bodyPr>
          <a:lstStyle/>
          <a:p>
            <a:r>
              <a:rPr lang="it-IT" b="1" dirty="0">
                <a:solidFill>
                  <a:srgbClr val="FF0000"/>
                </a:solidFill>
                <a:latin typeface="Century Gothic" panose="020B0502020202020204" pitchFamily="34" charset="0"/>
              </a:rPr>
              <a:t>L’APPROCCIO TRANSCULTURALE ALLA VALUTAZIONE DELLE COMPETENZE GENITORIALI </a:t>
            </a:r>
          </a:p>
        </p:txBody>
      </p:sp>
      <p:sp>
        <p:nvSpPr>
          <p:cNvPr id="2" name="Rettangolo 1">
            <a:extLst>
              <a:ext uri="{FF2B5EF4-FFF2-40B4-BE49-F238E27FC236}">
                <a16:creationId xmlns:a16="http://schemas.microsoft.com/office/drawing/2014/main" id="{0C22EC78-F985-F541-A623-0846443F2CBA}"/>
              </a:ext>
            </a:extLst>
          </p:cNvPr>
          <p:cNvSpPr/>
          <p:nvPr/>
        </p:nvSpPr>
        <p:spPr>
          <a:xfrm>
            <a:off x="573978" y="1606709"/>
            <a:ext cx="5141022" cy="1754326"/>
          </a:xfrm>
          <a:prstGeom prst="rect">
            <a:avLst/>
          </a:prstGeom>
        </p:spPr>
        <p:txBody>
          <a:bodyPr wrap="square">
            <a:spAutoFit/>
          </a:bodyPr>
          <a:lstStyle/>
          <a:p>
            <a:pPr marL="285750" indent="-285750">
              <a:buFont typeface="Arial" panose="020B0604020202020204" pitchFamily="34" charset="0"/>
              <a:buChar char="•"/>
            </a:pPr>
            <a:r>
              <a:rPr lang="it-IT" dirty="0">
                <a:latin typeface="Century Gothic" panose="020B0502020202020204" pitchFamily="34" charset="0"/>
              </a:rPr>
              <a:t>Lo sguardo antropologico</a:t>
            </a:r>
          </a:p>
          <a:p>
            <a:pPr marL="285750" indent="-285750">
              <a:buFont typeface="Arial" panose="020B0604020202020204" pitchFamily="34" charset="0"/>
              <a:buChar char="•"/>
            </a:pPr>
            <a:r>
              <a:rPr lang="it-IT" dirty="0">
                <a:latin typeface="Century Gothic" panose="020B0502020202020204" pitchFamily="34" charset="0"/>
              </a:rPr>
              <a:t>L’approccio narrativo</a:t>
            </a:r>
          </a:p>
          <a:p>
            <a:pPr marL="285750" indent="-285750">
              <a:buFont typeface="Arial" panose="020B0604020202020204" pitchFamily="34" charset="0"/>
              <a:buChar char="•"/>
            </a:pPr>
            <a:r>
              <a:rPr lang="it-IT" dirty="0">
                <a:latin typeface="Century Gothic" panose="020B0502020202020204" pitchFamily="34" charset="0"/>
              </a:rPr>
              <a:t>Il decentramento </a:t>
            </a:r>
          </a:p>
          <a:p>
            <a:pPr marL="285750" indent="-285750">
              <a:buFont typeface="Arial" panose="020B0604020202020204" pitchFamily="34" charset="0"/>
              <a:buChar char="•"/>
            </a:pPr>
            <a:r>
              <a:rPr lang="it-IT" dirty="0">
                <a:latin typeface="Century Gothic" panose="020B0502020202020204" pitchFamily="34" charset="0"/>
              </a:rPr>
              <a:t>Il mediatore linguistico culturale </a:t>
            </a:r>
          </a:p>
          <a:p>
            <a:pPr marL="285750" indent="-285750">
              <a:buFont typeface="Arial" panose="020B0604020202020204" pitchFamily="34" charset="0"/>
              <a:buChar char="•"/>
            </a:pPr>
            <a:r>
              <a:rPr lang="it-IT" dirty="0">
                <a:latin typeface="Century Gothic" panose="020B0502020202020204" pitchFamily="34" charset="0"/>
              </a:rPr>
              <a:t>Il setting a geometria variabile </a:t>
            </a:r>
          </a:p>
          <a:p>
            <a:pPr marL="285750" indent="-285750">
              <a:buFont typeface="Arial" panose="020B0604020202020204" pitchFamily="34" charset="0"/>
              <a:buChar char="•"/>
            </a:pPr>
            <a:r>
              <a:rPr lang="it-IT" b="1" dirty="0">
                <a:latin typeface="Century Gothic" panose="020B0502020202020204" pitchFamily="34" charset="0"/>
              </a:rPr>
              <a:t>Gli strumenti per la raccolta anamnestica </a:t>
            </a:r>
          </a:p>
        </p:txBody>
      </p:sp>
      <p:sp>
        <p:nvSpPr>
          <p:cNvPr id="3" name="CasellaDiTesto 2">
            <a:extLst>
              <a:ext uri="{FF2B5EF4-FFF2-40B4-BE49-F238E27FC236}">
                <a16:creationId xmlns:a16="http://schemas.microsoft.com/office/drawing/2014/main" id="{BF2B135C-3986-5D49-A794-1EDF203B6557}"/>
              </a:ext>
            </a:extLst>
          </p:cNvPr>
          <p:cNvSpPr txBox="1"/>
          <p:nvPr/>
        </p:nvSpPr>
        <p:spPr>
          <a:xfrm>
            <a:off x="1478717" y="4281954"/>
            <a:ext cx="3237662" cy="1200329"/>
          </a:xfrm>
          <a:prstGeom prst="rect">
            <a:avLst/>
          </a:prstGeom>
          <a:noFill/>
        </p:spPr>
        <p:txBody>
          <a:bodyPr wrap="square" rtlCol="0">
            <a:spAutoFit/>
          </a:bodyPr>
          <a:lstStyle/>
          <a:p>
            <a:pPr algn="ctr"/>
            <a:r>
              <a:rPr lang="it-IT" b="1" dirty="0">
                <a:solidFill>
                  <a:srgbClr val="00B050"/>
                </a:solidFill>
                <a:latin typeface="Century Gothic" panose="020B0502020202020204" pitchFamily="34" charset="0"/>
              </a:rPr>
              <a:t>«Il paziente è il nostro miglior maestro»</a:t>
            </a:r>
          </a:p>
          <a:p>
            <a:pPr algn="ctr"/>
            <a:r>
              <a:rPr lang="it-IT" b="1" dirty="0">
                <a:solidFill>
                  <a:srgbClr val="00B050"/>
                </a:solidFill>
                <a:latin typeface="Century Gothic" panose="020B0502020202020204" pitchFamily="34" charset="0"/>
              </a:rPr>
              <a:t>Rosalba Terranova Cecchini Pace </a:t>
            </a:r>
          </a:p>
        </p:txBody>
      </p:sp>
      <p:pic>
        <p:nvPicPr>
          <p:cNvPr id="5" name="Immagine 4">
            <a:extLst>
              <a:ext uri="{FF2B5EF4-FFF2-40B4-BE49-F238E27FC236}">
                <a16:creationId xmlns:a16="http://schemas.microsoft.com/office/drawing/2014/main" id="{9F716BC9-19B0-1D43-9323-A05937FE04E8}"/>
              </a:ext>
            </a:extLst>
          </p:cNvPr>
          <p:cNvPicPr>
            <a:picLocks noChangeAspect="1"/>
          </p:cNvPicPr>
          <p:nvPr/>
        </p:nvPicPr>
        <p:blipFill>
          <a:blip r:embed="rId3"/>
          <a:stretch>
            <a:fillRect/>
          </a:stretch>
        </p:blipFill>
        <p:spPr>
          <a:xfrm>
            <a:off x="7072755" y="2004885"/>
            <a:ext cx="4723607" cy="3114843"/>
          </a:xfrm>
          <a:prstGeom prst="rect">
            <a:avLst/>
          </a:prstGeom>
        </p:spPr>
      </p:pic>
    </p:spTree>
    <p:extLst>
      <p:ext uri="{BB962C8B-B14F-4D97-AF65-F5344CB8AC3E}">
        <p14:creationId xmlns:p14="http://schemas.microsoft.com/office/powerpoint/2010/main" val="514887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3299</TotalTime>
  <Words>1717</Words>
  <Application>Microsoft Macintosh PowerPoint</Application>
  <PresentationFormat>Widescreen</PresentationFormat>
  <Paragraphs>340</Paragraphs>
  <Slides>21</Slides>
  <Notes>21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21</vt:i4>
      </vt:variant>
    </vt:vector>
  </HeadingPairs>
  <TitlesOfParts>
    <vt:vector size="34" baseType="lpstr">
      <vt:lpstr>MS Mincho</vt:lpstr>
      <vt:lpstr>Yu Gothic</vt:lpstr>
      <vt:lpstr>Al Bayan Plain</vt:lpstr>
      <vt:lpstr>Arial</vt:lpstr>
      <vt:lpstr>Calibri</vt:lpstr>
      <vt:lpstr>Calibri Light</vt:lpstr>
      <vt:lpstr>Cambria</vt:lpstr>
      <vt:lpstr>Century Gothic</vt:lpstr>
      <vt:lpstr>Menlo</vt:lpstr>
      <vt:lpstr>Times New Roman</vt:lpstr>
      <vt:lpstr>Wingdings</vt:lpstr>
      <vt:lpstr>Zapf Dingbats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UNO STRUMENTO TRANSCULTURALE: IL DIARIO DI VITA   </vt:lpstr>
      <vt:lpstr>UNO STRUMENTO TRANSCULTURALE: L’USO DEGLI ARTEFATTI  </vt:lpstr>
      <vt:lpstr>UNO STRUMENTO TRANSCULTURALE: IL PHOTO LANGUAGE   </vt:lpstr>
      <vt:lpstr>UNO STRUMENTO TRANSCULTURALE: IL GIOCO DIXIT   </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Giada Mastrogiorgio</dc:creator>
  <cp:lastModifiedBy>Giada Mastrogiorgio</cp:lastModifiedBy>
  <cp:revision>111</cp:revision>
  <cp:lastPrinted>2020-11-29T15:34:28Z</cp:lastPrinted>
  <dcterms:created xsi:type="dcterms:W3CDTF">2020-10-27T14:07:48Z</dcterms:created>
  <dcterms:modified xsi:type="dcterms:W3CDTF">2020-12-19T19:44:28Z</dcterms:modified>
</cp:coreProperties>
</file>